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22" r:id="rId3"/>
    <p:sldId id="323" r:id="rId4"/>
    <p:sldId id="324" r:id="rId5"/>
    <p:sldId id="325" r:id="rId6"/>
    <p:sldId id="265" r:id="rId7"/>
    <p:sldId id="300" r:id="rId8"/>
    <p:sldId id="301" r:id="rId9"/>
    <p:sldId id="302" r:id="rId10"/>
    <p:sldId id="303" r:id="rId11"/>
    <p:sldId id="304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6" r:id="rId28"/>
    <p:sldId id="299" r:id="rId29"/>
    <p:sldId id="25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055" autoAdjust="0"/>
  </p:normalViewPr>
  <p:slideViewPr>
    <p:cSldViewPr snapToGrid="0">
      <p:cViewPr varScale="1">
        <p:scale>
          <a:sx n="73" d="100"/>
          <a:sy n="73" d="100"/>
        </p:scale>
        <p:origin x="26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PRC Storage Market Customer Revenue Forecast,   </a:t>
            </a:r>
          </a:p>
          <a:p>
            <a:pPr>
              <a:defRPr/>
            </a:pPr>
            <a:r>
              <a:rPr lang="en-US" dirty="0"/>
              <a:t>2011-2015</a:t>
            </a:r>
          </a:p>
        </c:rich>
      </c:tx>
      <c:layout>
        <c:manualLayout>
          <c:xMode val="edge"/>
          <c:yMode val="edge"/>
          <c:x val="0.16269004082520985"/>
          <c:y val="1.09378629647210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5235109717868343E-2"/>
          <c:y val="0.16576522578992844"/>
          <c:w val="0.83233659713273056"/>
          <c:h val="0.5923003138735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Customer Revenue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Sheet1!$B$2:$G$2</c:f>
              <c:numCache>
                <c:formatCode>_ * #,##0.0_ ;_ * \-#,##0.0_ ;_ * "-"??_ ;_ @_ </c:formatCode>
                <c:ptCount val="6"/>
                <c:pt idx="0" formatCode="0.0">
                  <c:v>1164.5724682318353</c:v>
                </c:pt>
                <c:pt idx="1">
                  <c:v>1361.3022363890614</c:v>
                </c:pt>
                <c:pt idx="2">
                  <c:v>1575.3161885441459</c:v>
                </c:pt>
                <c:pt idx="3">
                  <c:v>1799.4398329029109</c:v>
                </c:pt>
                <c:pt idx="4">
                  <c:v>2024.3698120157728</c:v>
                </c:pt>
                <c:pt idx="5" formatCode="0.0">
                  <c:v>2247.6014535041072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1841408"/>
        <c:axId val="40184493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YOY Growth %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triangle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Sheet1!$B$3:$G$3</c:f>
              <c:numCache>
                <c:formatCode>0.0%</c:formatCode>
                <c:ptCount val="6"/>
                <c:pt idx="0">
                  <c:v>0.13786226787142974</c:v>
                </c:pt>
                <c:pt idx="1">
                  <c:v>0.16892874726458018</c:v>
                </c:pt>
                <c:pt idx="2">
                  <c:v>0.15721266478101745</c:v>
                </c:pt>
                <c:pt idx="3">
                  <c:v>0.14227216478102298</c:v>
                </c:pt>
                <c:pt idx="4">
                  <c:v>0.12499999999999857</c:v>
                </c:pt>
                <c:pt idx="5">
                  <c:v>0.11027216478102372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837880"/>
        <c:axId val="401837096"/>
      </c:lineChart>
      <c:catAx>
        <c:axId val="40184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US $M</a:t>
                </a:r>
              </a:p>
            </c:rich>
          </c:tx>
          <c:layout>
            <c:manualLayout>
              <c:xMode val="edge"/>
              <c:yMode val="edge"/>
              <c:x val="3.233432123879839E-2"/>
              <c:y val="4.7552589650634032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401844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01844936"/>
        <c:scaling>
          <c:orientation val="minMax"/>
        </c:scaling>
        <c:delete val="0"/>
        <c:axPos val="l"/>
        <c:numFmt formatCode="0.0" sourceLinked="1"/>
        <c:majorTickMark val="in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401841408"/>
        <c:crosses val="autoZero"/>
        <c:crossBetween val="between"/>
      </c:valAx>
      <c:catAx>
        <c:axId val="401837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1837096"/>
        <c:crosses val="autoZero"/>
        <c:auto val="0"/>
        <c:lblAlgn val="ctr"/>
        <c:lblOffset val="100"/>
        <c:noMultiLvlLbl val="0"/>
      </c:catAx>
      <c:valAx>
        <c:axId val="4018370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401837880"/>
        <c:crosses val="max"/>
        <c:crossBetween val="between"/>
        <c:majorUnit val="5.0000000000000093E-2"/>
      </c:valAx>
    </c:plotArea>
    <c:legend>
      <c:legendPos val="b"/>
      <c:layout>
        <c:manualLayout>
          <c:xMode val="edge"/>
          <c:yMode val="edge"/>
          <c:x val="9.0593478653217568E-2"/>
          <c:y val="0.12026205063688564"/>
          <c:w val="0.89999988308811485"/>
          <c:h val="6.25112183557698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50110172943774E-2"/>
          <c:y val="0.12077096063179753"/>
          <c:w val="0.85516146354108846"/>
          <c:h val="0.7156070753833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PB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243.69683021476999</c:v>
                </c:pt>
                <c:pt idx="1">
                  <c:v>381.92313293167143</c:v>
                </c:pt>
                <c:pt idx="2">
                  <c:v>700.53371125892443</c:v>
                </c:pt>
                <c:pt idx="3">
                  <c:v>930.86338531399997</c:v>
                </c:pt>
                <c:pt idx="4">
                  <c:v>1244.8597798578699</c:v>
                </c:pt>
                <c:pt idx="5">
                  <c:v>1619.2053684396901</c:v>
                </c:pt>
                <c:pt idx="6">
                  <c:v>2055.6076076682298</c:v>
                </c:pt>
                <c:pt idx="7">
                  <c:v>2552.9343672180712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1842192"/>
        <c:axId val="4018453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YOY Growth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itchFamily="34" charset="0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0.66413435734686499</c:v>
                </c:pt>
                <c:pt idx="1">
                  <c:v>0.56720599359082091</c:v>
                </c:pt>
                <c:pt idx="2">
                  <c:v>0.83422697096552412</c:v>
                </c:pt>
                <c:pt idx="3">
                  <c:v>0.32879170602818275</c:v>
                </c:pt>
                <c:pt idx="4">
                  <c:v>0.33731737599492445</c:v>
                </c:pt>
                <c:pt idx="5">
                  <c:v>0.3007130559110523</c:v>
                </c:pt>
                <c:pt idx="6">
                  <c:v>0.26951629962113377</c:v>
                </c:pt>
                <c:pt idx="7">
                  <c:v>0.24193662141286831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1844152"/>
        <c:axId val="401837488"/>
      </c:lineChart>
      <c:catAx>
        <c:axId val="40184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zh-CN"/>
          </a:p>
        </c:txPr>
        <c:crossAx val="401845328"/>
        <c:crosses val="autoZero"/>
        <c:auto val="1"/>
        <c:lblAlgn val="ctr"/>
        <c:lblOffset val="100"/>
        <c:noMultiLvlLbl val="0"/>
      </c:catAx>
      <c:valAx>
        <c:axId val="4018453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zh-CN"/>
          </a:p>
        </c:txPr>
        <c:crossAx val="401842192"/>
        <c:crosses val="autoZero"/>
        <c:crossBetween val="between"/>
      </c:valAx>
      <c:valAx>
        <c:axId val="40183748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zh-CN"/>
          </a:p>
        </c:txPr>
        <c:crossAx val="401844152"/>
        <c:crosses val="max"/>
        <c:crossBetween val="between"/>
      </c:valAx>
      <c:catAx>
        <c:axId val="40184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18374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54295661231322478"/>
          <c:y val="0.1634247667965503"/>
          <c:w val="0.25928362576725161"/>
          <c:h val="8.1099144985569138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4242C-71C3-48C9-9FF2-D033F0013683}" type="doc">
      <dgm:prSet loTypeId="urn:microsoft.com/office/officeart/2005/8/layout/list1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zh-CN" altLang="en-US"/>
        </a:p>
      </dgm:t>
    </dgm:pt>
    <dgm:pt modelId="{7702E9A8-7AC6-46C0-B910-51D651EC8FF3}">
      <dgm:prSet/>
      <dgm:spPr/>
      <dgm:t>
        <a:bodyPr/>
        <a:lstStyle/>
        <a:p>
          <a:pPr rtl="0"/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 capacity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7553AF-768D-423E-AEC8-D78F9577AF11}" type="parTrans" cxnId="{0DC2B95B-B73C-4040-86B6-628B6D7C53FA}">
      <dgm:prSet/>
      <dgm:spPr/>
      <dgm:t>
        <a:bodyPr/>
        <a:lstStyle/>
        <a:p>
          <a:endParaRPr lang="zh-CN" altLang="en-US"/>
        </a:p>
      </dgm:t>
    </dgm:pt>
    <dgm:pt modelId="{BE2F438D-D3C4-434D-A36E-5B525744F1A3}" type="sibTrans" cxnId="{0DC2B95B-B73C-4040-86B6-628B6D7C53FA}">
      <dgm:prSet/>
      <dgm:spPr/>
      <dgm:t>
        <a:bodyPr/>
        <a:lstStyle/>
        <a:p>
          <a:endParaRPr lang="zh-CN" altLang="en-US"/>
        </a:p>
      </dgm:t>
    </dgm:pt>
    <dgm:pt modelId="{44A35AFD-9830-4071-B267-F7968C7B827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altLang="en-US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15TB per 7 days for 5K Camera.</a:t>
          </a:r>
          <a:endParaRPr lang="zh-CN" altLang="en-US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A09728E7-DA83-49BC-95C4-E91B96DC22C2}" type="parTrans" cxnId="{9FD76415-424C-43D0-AF7D-3C070AD6CC55}">
      <dgm:prSet/>
      <dgm:spPr/>
      <dgm:t>
        <a:bodyPr/>
        <a:lstStyle/>
        <a:p>
          <a:endParaRPr lang="zh-CN" altLang="en-US"/>
        </a:p>
      </dgm:t>
    </dgm:pt>
    <dgm:pt modelId="{3732DC0B-3D57-4D65-85AC-1EFBB7554E1A}" type="sibTrans" cxnId="{9FD76415-424C-43D0-AF7D-3C070AD6CC55}">
      <dgm:prSet/>
      <dgm:spPr/>
      <dgm:t>
        <a:bodyPr/>
        <a:lstStyle/>
        <a:p>
          <a:endParaRPr lang="zh-CN" altLang="en-US"/>
        </a:p>
      </dgm:t>
    </dgm:pt>
    <dgm:pt modelId="{78D41D5D-C5D2-4E00-9C61-3120F7D4B716}">
      <dgm:prSet/>
      <dgm:spPr/>
      <dgm:t>
        <a:bodyPr/>
        <a:lstStyle/>
        <a:p>
          <a:pPr rtl="0"/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 throughput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B4687C-2562-4072-B625-F88187388C92}" type="parTrans" cxnId="{688AA1B6-E020-475B-8989-A3C27EB30717}">
      <dgm:prSet/>
      <dgm:spPr/>
      <dgm:t>
        <a:bodyPr/>
        <a:lstStyle/>
        <a:p>
          <a:endParaRPr lang="zh-CN" altLang="en-US"/>
        </a:p>
      </dgm:t>
    </dgm:pt>
    <dgm:pt modelId="{FEE516AC-0BA9-4AA9-AEA6-C9E3E3CB7480}" type="sibTrans" cxnId="{688AA1B6-E020-475B-8989-A3C27EB30717}">
      <dgm:prSet/>
      <dgm:spPr/>
      <dgm:t>
        <a:bodyPr/>
        <a:lstStyle/>
        <a:p>
          <a:endParaRPr lang="zh-CN" altLang="en-US"/>
        </a:p>
      </dgm:t>
    </dgm:pt>
    <dgm:pt modelId="{1F20E723-EF74-430D-9A70-4D7ED1867C4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Each camera is 300Kbps, 10K road data transmission bandwidth=300Kbps*10K= 367MB/s.</a:t>
          </a:r>
          <a:endParaRPr lang="zh-CN" altLang="zh-CN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0CABC7C1-A1F0-4222-894B-AA43CF09A8B8}" type="parTrans" cxnId="{DE8B3F1B-BA91-4A38-9CE6-873A3D482C3A}">
      <dgm:prSet/>
      <dgm:spPr/>
      <dgm:t>
        <a:bodyPr/>
        <a:lstStyle/>
        <a:p>
          <a:endParaRPr lang="zh-CN" altLang="en-US"/>
        </a:p>
      </dgm:t>
    </dgm:pt>
    <dgm:pt modelId="{4134F08E-69F2-44E7-BA89-29978D747B03}" type="sibTrans" cxnId="{DE8B3F1B-BA91-4A38-9CE6-873A3D482C3A}">
      <dgm:prSet/>
      <dgm:spPr/>
      <dgm:t>
        <a:bodyPr/>
        <a:lstStyle/>
        <a:p>
          <a:endParaRPr lang="zh-CN" altLang="en-US"/>
        </a:p>
      </dgm:t>
    </dgm:pt>
    <dgm:pt modelId="{9F85A0B0-3EE5-44F1-9E65-36F78BAA0383}">
      <dgm:prSet/>
      <dgm:spPr/>
      <dgm:t>
        <a:bodyPr/>
        <a:lstStyle/>
        <a:p>
          <a:pPr rtl="0"/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 Networking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631AE1-FF20-4583-9326-14AC1EBBBB92}" type="parTrans" cxnId="{4A2722A8-419D-4964-81B2-5F4F9DDFE1FA}">
      <dgm:prSet/>
      <dgm:spPr/>
      <dgm:t>
        <a:bodyPr/>
        <a:lstStyle/>
        <a:p>
          <a:endParaRPr lang="zh-CN" altLang="en-US"/>
        </a:p>
      </dgm:t>
    </dgm:pt>
    <dgm:pt modelId="{FEA05FDD-5C12-4BAA-BD3F-568FE4D57B70}" type="sibTrans" cxnId="{4A2722A8-419D-4964-81B2-5F4F9DDFE1FA}">
      <dgm:prSet/>
      <dgm:spPr/>
      <dgm:t>
        <a:bodyPr/>
        <a:lstStyle/>
        <a:p>
          <a:endParaRPr lang="zh-CN" altLang="en-US"/>
        </a:p>
      </dgm:t>
    </dgm:pt>
    <dgm:pt modelId="{DBEC5BB2-695D-426D-8598-5F371AEBA78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10Gb/1Gb </a:t>
          </a: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Ethernet.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DCE42F-6446-4C11-B243-297984EBECBD}" type="parTrans" cxnId="{3417E9EB-9E0F-4B85-9261-3DFC67A79501}">
      <dgm:prSet/>
      <dgm:spPr/>
      <dgm:t>
        <a:bodyPr/>
        <a:lstStyle/>
        <a:p>
          <a:endParaRPr lang="zh-CN" altLang="en-US"/>
        </a:p>
      </dgm:t>
    </dgm:pt>
    <dgm:pt modelId="{662F1F8E-4DCA-4C50-A34F-0330EE340415}" type="sibTrans" cxnId="{3417E9EB-9E0F-4B85-9261-3DFC67A79501}">
      <dgm:prSet/>
      <dgm:spPr/>
      <dgm:t>
        <a:bodyPr/>
        <a:lstStyle/>
        <a:p>
          <a:endParaRPr lang="zh-CN" altLang="en-US"/>
        </a:p>
      </dgm:t>
    </dgm:pt>
    <dgm:pt modelId="{0A0EC506-4116-4C6D-9DAE-A0FC78708BC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30</a:t>
          </a:r>
          <a:r>
            <a:rPr lang="en-US" altLang="en-US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TB per 7 days for 10K Camera.</a:t>
          </a:r>
          <a:endParaRPr lang="zh-CN" altLang="en-US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083C21AC-5A68-458B-A169-17A39B1EED39}" type="parTrans" cxnId="{252E468E-0D9B-4FD0-873C-1321A9301E03}">
      <dgm:prSet/>
      <dgm:spPr/>
      <dgm:t>
        <a:bodyPr/>
        <a:lstStyle/>
        <a:p>
          <a:endParaRPr lang="zh-CN" altLang="en-US"/>
        </a:p>
      </dgm:t>
    </dgm:pt>
    <dgm:pt modelId="{63856649-E15E-4061-A33B-A28D0C354AAC}" type="sibTrans" cxnId="{252E468E-0D9B-4FD0-873C-1321A9301E03}">
      <dgm:prSet/>
      <dgm:spPr/>
      <dgm:t>
        <a:bodyPr/>
        <a:lstStyle/>
        <a:p>
          <a:endParaRPr lang="zh-CN" altLang="en-US"/>
        </a:p>
      </dgm:t>
    </dgm:pt>
    <dgm:pt modelId="{62B227B9-4EEA-45EF-9392-558DDE993A0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Assume that the data storage for a month</a:t>
          </a:r>
          <a:b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</a:b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10K </a:t>
          </a:r>
          <a:r>
            <a:rPr lang="en-US" altLang="en-US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Camera, A</a:t>
          </a: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 total capacity demand = 30TB*4*1.5=180TB , data redundancy is 4+2:1.</a:t>
          </a:r>
          <a:endParaRPr lang="zh-CN" altLang="en-US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DB14D16D-8380-424E-AF8C-917E75B38642}" type="parTrans" cxnId="{EE210D41-2E33-4DB7-A77A-87F1F5E5BA3F}">
      <dgm:prSet/>
      <dgm:spPr/>
      <dgm:t>
        <a:bodyPr/>
        <a:lstStyle/>
        <a:p>
          <a:endParaRPr lang="zh-CN" altLang="en-US"/>
        </a:p>
      </dgm:t>
    </dgm:pt>
    <dgm:pt modelId="{A04444D9-FF0C-4B66-8587-30DF0B5E3A09}" type="sibTrans" cxnId="{EE210D41-2E33-4DB7-A77A-87F1F5E5BA3F}">
      <dgm:prSet/>
      <dgm:spPr/>
      <dgm:t>
        <a:bodyPr/>
        <a:lstStyle/>
        <a:p>
          <a:endParaRPr lang="zh-CN" altLang="en-US"/>
        </a:p>
      </dgm:t>
    </dgm:pt>
    <dgm:pt modelId="{9A1680BA-6D98-4572-9996-12DA1342781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altLang="zh-CN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Support load balancing and redundancy. </a:t>
          </a:r>
          <a:endParaRPr lang="zh-CN" altLang="en-US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DEEC5163-7F0E-417B-B07D-4BF155DA2531}" type="parTrans" cxnId="{0B52A5A1-3F4A-474C-9FF1-918D89B894EE}">
      <dgm:prSet/>
      <dgm:spPr/>
      <dgm:t>
        <a:bodyPr/>
        <a:lstStyle/>
        <a:p>
          <a:endParaRPr lang="zh-CN" altLang="en-US"/>
        </a:p>
      </dgm:t>
    </dgm:pt>
    <dgm:pt modelId="{86A14C77-AAF9-48E2-9B5D-580F0E060BD8}" type="sibTrans" cxnId="{0B52A5A1-3F4A-474C-9FF1-918D89B894EE}">
      <dgm:prSet/>
      <dgm:spPr/>
      <dgm:t>
        <a:bodyPr/>
        <a:lstStyle/>
        <a:p>
          <a:endParaRPr lang="zh-CN" altLang="en-US"/>
        </a:p>
      </dgm:t>
    </dgm:pt>
    <dgm:pt modelId="{9A1B7043-A153-4052-94F7-5C8F954FF3C1}" type="pres">
      <dgm:prSet presAssocID="{1274242C-71C3-48C9-9FF2-D033F0013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91CDAB-0B94-47FA-95BE-B2D4B7C920F5}" type="pres">
      <dgm:prSet presAssocID="{7702E9A8-7AC6-46C0-B910-51D651EC8FF3}" presName="parentLin" presStyleCnt="0"/>
      <dgm:spPr/>
      <dgm:t>
        <a:bodyPr/>
        <a:lstStyle/>
        <a:p>
          <a:endParaRPr lang="zh-CN" altLang="en-US"/>
        </a:p>
      </dgm:t>
    </dgm:pt>
    <dgm:pt modelId="{AACC6FCA-9F0D-4AAC-A1DF-0E18F74AA17A}" type="pres">
      <dgm:prSet presAssocID="{7702E9A8-7AC6-46C0-B910-51D651EC8FF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AE49D496-AED8-4953-BA9E-0D189045B143}" type="pres">
      <dgm:prSet presAssocID="{7702E9A8-7AC6-46C0-B910-51D651EC8F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FE4546-66DF-462E-AA4B-D6900FD80612}" type="pres">
      <dgm:prSet presAssocID="{7702E9A8-7AC6-46C0-B910-51D651EC8FF3}" presName="negativeSpace" presStyleCnt="0"/>
      <dgm:spPr/>
      <dgm:t>
        <a:bodyPr/>
        <a:lstStyle/>
        <a:p>
          <a:endParaRPr lang="zh-CN" altLang="en-US"/>
        </a:p>
      </dgm:t>
    </dgm:pt>
    <dgm:pt modelId="{FE8FE4E3-8C6E-4753-A320-957C1C21D32A}" type="pres">
      <dgm:prSet presAssocID="{7702E9A8-7AC6-46C0-B910-51D651EC8FF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4AA874-FA09-41D3-805D-62D803024572}" type="pres">
      <dgm:prSet presAssocID="{BE2F438D-D3C4-434D-A36E-5B525744F1A3}" presName="spaceBetweenRectangles" presStyleCnt="0"/>
      <dgm:spPr/>
      <dgm:t>
        <a:bodyPr/>
        <a:lstStyle/>
        <a:p>
          <a:endParaRPr lang="zh-CN" altLang="en-US"/>
        </a:p>
      </dgm:t>
    </dgm:pt>
    <dgm:pt modelId="{8F6E59A8-406A-498D-9699-0640CE9E8F41}" type="pres">
      <dgm:prSet presAssocID="{78D41D5D-C5D2-4E00-9C61-3120F7D4B716}" presName="parentLin" presStyleCnt="0"/>
      <dgm:spPr/>
      <dgm:t>
        <a:bodyPr/>
        <a:lstStyle/>
        <a:p>
          <a:endParaRPr lang="zh-CN" altLang="en-US"/>
        </a:p>
      </dgm:t>
    </dgm:pt>
    <dgm:pt modelId="{5F78092B-BF12-4EAC-9856-3800FF34B00C}" type="pres">
      <dgm:prSet presAssocID="{78D41D5D-C5D2-4E00-9C61-3120F7D4B71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E4A1EBF-88BB-4951-821D-C7113E0104B7}" type="pres">
      <dgm:prSet presAssocID="{78D41D5D-C5D2-4E00-9C61-3120F7D4B7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C9C78D-02C5-4C89-BEBD-7F63298930F9}" type="pres">
      <dgm:prSet presAssocID="{78D41D5D-C5D2-4E00-9C61-3120F7D4B716}" presName="negativeSpace" presStyleCnt="0"/>
      <dgm:spPr/>
      <dgm:t>
        <a:bodyPr/>
        <a:lstStyle/>
        <a:p>
          <a:endParaRPr lang="zh-CN" altLang="en-US"/>
        </a:p>
      </dgm:t>
    </dgm:pt>
    <dgm:pt modelId="{DC39EDAC-B7C3-4FC6-838B-01B946970D2E}" type="pres">
      <dgm:prSet presAssocID="{78D41D5D-C5D2-4E00-9C61-3120F7D4B71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F96E6A-98A5-4C3E-8892-C0586F632B71}" type="pres">
      <dgm:prSet presAssocID="{FEE516AC-0BA9-4AA9-AEA6-C9E3E3CB7480}" presName="spaceBetweenRectangles" presStyleCnt="0"/>
      <dgm:spPr/>
      <dgm:t>
        <a:bodyPr/>
        <a:lstStyle/>
        <a:p>
          <a:endParaRPr lang="zh-CN" altLang="en-US"/>
        </a:p>
      </dgm:t>
    </dgm:pt>
    <dgm:pt modelId="{1BCC7F51-47E3-4E29-B0B6-AA6906C860B1}" type="pres">
      <dgm:prSet presAssocID="{9F85A0B0-3EE5-44F1-9E65-36F78BAA0383}" presName="parentLin" presStyleCnt="0"/>
      <dgm:spPr/>
      <dgm:t>
        <a:bodyPr/>
        <a:lstStyle/>
        <a:p>
          <a:endParaRPr lang="zh-CN" altLang="en-US"/>
        </a:p>
      </dgm:t>
    </dgm:pt>
    <dgm:pt modelId="{0D62E536-ADDB-45E9-9AF8-1CAF5DB381C9}" type="pres">
      <dgm:prSet presAssocID="{9F85A0B0-3EE5-44F1-9E65-36F78BAA0383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EB8F110C-6B58-4319-93DC-8C3FFDD2879D}" type="pres">
      <dgm:prSet presAssocID="{9F85A0B0-3EE5-44F1-9E65-36F78BAA0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3702C4-641B-4C96-BF1D-59DB83BEB57B}" type="pres">
      <dgm:prSet presAssocID="{9F85A0B0-3EE5-44F1-9E65-36F78BAA0383}" presName="negativeSpace" presStyleCnt="0"/>
      <dgm:spPr/>
      <dgm:t>
        <a:bodyPr/>
        <a:lstStyle/>
        <a:p>
          <a:endParaRPr lang="zh-CN" altLang="en-US"/>
        </a:p>
      </dgm:t>
    </dgm:pt>
    <dgm:pt modelId="{AF2CE438-7E80-495F-A50E-DD72A70D9FFF}" type="pres">
      <dgm:prSet presAssocID="{9F85A0B0-3EE5-44F1-9E65-36F78BAA038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7D3784-5C3D-45A6-9412-CC3952C72488}" type="presOf" srcId="{78D41D5D-C5D2-4E00-9C61-3120F7D4B716}" destId="{3E4A1EBF-88BB-4951-821D-C7113E0104B7}" srcOrd="1" destOrd="0" presId="urn:microsoft.com/office/officeart/2005/8/layout/list1"/>
    <dgm:cxn modelId="{3417E9EB-9E0F-4B85-9261-3DFC67A79501}" srcId="{9F85A0B0-3EE5-44F1-9E65-36F78BAA0383}" destId="{DBEC5BB2-695D-426D-8598-5F371AEBA789}" srcOrd="0" destOrd="0" parTransId="{90DCE42F-6446-4C11-B243-297984EBECBD}" sibTransId="{662F1F8E-4DCA-4C50-A34F-0330EE340415}"/>
    <dgm:cxn modelId="{0DC2B95B-B73C-4040-86B6-628B6D7C53FA}" srcId="{1274242C-71C3-48C9-9FF2-D033F0013683}" destId="{7702E9A8-7AC6-46C0-B910-51D651EC8FF3}" srcOrd="0" destOrd="0" parTransId="{FE7553AF-768D-423E-AEC8-D78F9577AF11}" sibTransId="{BE2F438D-D3C4-434D-A36E-5B525744F1A3}"/>
    <dgm:cxn modelId="{7FD9A307-1692-4659-9EF4-55B16EA15D4C}" type="presOf" srcId="{1274242C-71C3-48C9-9FF2-D033F0013683}" destId="{9A1B7043-A153-4052-94F7-5C8F954FF3C1}" srcOrd="0" destOrd="0" presId="urn:microsoft.com/office/officeart/2005/8/layout/list1"/>
    <dgm:cxn modelId="{4A2722A8-419D-4964-81B2-5F4F9DDFE1FA}" srcId="{1274242C-71C3-48C9-9FF2-D033F0013683}" destId="{9F85A0B0-3EE5-44F1-9E65-36F78BAA0383}" srcOrd="2" destOrd="0" parTransId="{27631AE1-FF20-4583-9326-14AC1EBBBB92}" sibTransId="{FEA05FDD-5C12-4BAA-BD3F-568FE4D57B70}"/>
    <dgm:cxn modelId="{6892C0FE-85BC-4D37-9412-634E49DE3B6C}" type="presOf" srcId="{1F20E723-EF74-430D-9A70-4D7ED1867C4A}" destId="{DC39EDAC-B7C3-4FC6-838B-01B946970D2E}" srcOrd="0" destOrd="0" presId="urn:microsoft.com/office/officeart/2005/8/layout/list1"/>
    <dgm:cxn modelId="{688AA1B6-E020-475B-8989-A3C27EB30717}" srcId="{1274242C-71C3-48C9-9FF2-D033F0013683}" destId="{78D41D5D-C5D2-4E00-9C61-3120F7D4B716}" srcOrd="1" destOrd="0" parTransId="{4FB4687C-2562-4072-B625-F88187388C92}" sibTransId="{FEE516AC-0BA9-4AA9-AEA6-C9E3E3CB7480}"/>
    <dgm:cxn modelId="{9FD76415-424C-43D0-AF7D-3C070AD6CC55}" srcId="{7702E9A8-7AC6-46C0-B910-51D651EC8FF3}" destId="{44A35AFD-9830-4071-B267-F7968C7B827A}" srcOrd="0" destOrd="0" parTransId="{A09728E7-DA83-49BC-95C4-E91B96DC22C2}" sibTransId="{3732DC0B-3D57-4D65-85AC-1EFBB7554E1A}"/>
    <dgm:cxn modelId="{DE8B3F1B-BA91-4A38-9CE6-873A3D482C3A}" srcId="{78D41D5D-C5D2-4E00-9C61-3120F7D4B716}" destId="{1F20E723-EF74-430D-9A70-4D7ED1867C4A}" srcOrd="0" destOrd="0" parTransId="{0CABC7C1-A1F0-4222-894B-AA43CF09A8B8}" sibTransId="{4134F08E-69F2-44E7-BA89-29978D747B03}"/>
    <dgm:cxn modelId="{A63B691B-F211-472B-8EDA-5B8D4BDC124F}" type="presOf" srcId="{7702E9A8-7AC6-46C0-B910-51D651EC8FF3}" destId="{AE49D496-AED8-4953-BA9E-0D189045B143}" srcOrd="1" destOrd="0" presId="urn:microsoft.com/office/officeart/2005/8/layout/list1"/>
    <dgm:cxn modelId="{ADAD1EA8-C016-4FDC-9730-A3D96B0F5FB6}" type="presOf" srcId="{62B227B9-4EEA-45EF-9392-558DDE993A0A}" destId="{FE8FE4E3-8C6E-4753-A320-957C1C21D32A}" srcOrd="0" destOrd="2" presId="urn:microsoft.com/office/officeart/2005/8/layout/list1"/>
    <dgm:cxn modelId="{20DDAED3-8642-4F34-A7C1-2004790CCA2C}" type="presOf" srcId="{DBEC5BB2-695D-426D-8598-5F371AEBA789}" destId="{AF2CE438-7E80-495F-A50E-DD72A70D9FFF}" srcOrd="0" destOrd="0" presId="urn:microsoft.com/office/officeart/2005/8/layout/list1"/>
    <dgm:cxn modelId="{003DC8D9-2D82-4BD4-90F7-FF32FB40F20D}" type="presOf" srcId="{9A1680BA-6D98-4572-9996-12DA13427815}" destId="{AF2CE438-7E80-495F-A50E-DD72A70D9FFF}" srcOrd="0" destOrd="1" presId="urn:microsoft.com/office/officeart/2005/8/layout/list1"/>
    <dgm:cxn modelId="{252E468E-0D9B-4FD0-873C-1321A9301E03}" srcId="{7702E9A8-7AC6-46C0-B910-51D651EC8FF3}" destId="{0A0EC506-4116-4C6D-9DAE-A0FC78708BCB}" srcOrd="1" destOrd="0" parTransId="{083C21AC-5A68-458B-A169-17A39B1EED39}" sibTransId="{63856649-E15E-4061-A33B-A28D0C354AAC}"/>
    <dgm:cxn modelId="{B6AF6981-B1D2-489C-8439-B1FD94CBC074}" type="presOf" srcId="{44A35AFD-9830-4071-B267-F7968C7B827A}" destId="{FE8FE4E3-8C6E-4753-A320-957C1C21D32A}" srcOrd="0" destOrd="0" presId="urn:microsoft.com/office/officeart/2005/8/layout/list1"/>
    <dgm:cxn modelId="{0B52A5A1-3F4A-474C-9FF1-918D89B894EE}" srcId="{9F85A0B0-3EE5-44F1-9E65-36F78BAA0383}" destId="{9A1680BA-6D98-4572-9996-12DA13427815}" srcOrd="1" destOrd="0" parTransId="{DEEC5163-7F0E-417B-B07D-4BF155DA2531}" sibTransId="{86A14C77-AAF9-48E2-9B5D-580F0E060BD8}"/>
    <dgm:cxn modelId="{EE210D41-2E33-4DB7-A77A-87F1F5E5BA3F}" srcId="{7702E9A8-7AC6-46C0-B910-51D651EC8FF3}" destId="{62B227B9-4EEA-45EF-9392-558DDE993A0A}" srcOrd="2" destOrd="0" parTransId="{DB14D16D-8380-424E-AF8C-917E75B38642}" sibTransId="{A04444D9-FF0C-4B66-8587-30DF0B5E3A09}"/>
    <dgm:cxn modelId="{76386DF1-B75F-4C79-B068-4B0F9961F84D}" type="presOf" srcId="{9F85A0B0-3EE5-44F1-9E65-36F78BAA0383}" destId="{EB8F110C-6B58-4319-93DC-8C3FFDD2879D}" srcOrd="1" destOrd="0" presId="urn:microsoft.com/office/officeart/2005/8/layout/list1"/>
    <dgm:cxn modelId="{3F84ED8E-833B-4A44-A6E8-687D0E1A9016}" type="presOf" srcId="{78D41D5D-C5D2-4E00-9C61-3120F7D4B716}" destId="{5F78092B-BF12-4EAC-9856-3800FF34B00C}" srcOrd="0" destOrd="0" presId="urn:microsoft.com/office/officeart/2005/8/layout/list1"/>
    <dgm:cxn modelId="{A24A2625-3C45-4D2A-83DB-6291755E2482}" type="presOf" srcId="{9F85A0B0-3EE5-44F1-9E65-36F78BAA0383}" destId="{0D62E536-ADDB-45E9-9AF8-1CAF5DB381C9}" srcOrd="0" destOrd="0" presId="urn:microsoft.com/office/officeart/2005/8/layout/list1"/>
    <dgm:cxn modelId="{2702E7F5-03EE-43D5-9319-8D27AFEAF829}" type="presOf" srcId="{0A0EC506-4116-4C6D-9DAE-A0FC78708BCB}" destId="{FE8FE4E3-8C6E-4753-A320-957C1C21D32A}" srcOrd="0" destOrd="1" presId="urn:microsoft.com/office/officeart/2005/8/layout/list1"/>
    <dgm:cxn modelId="{01DEAA93-22B8-4EC6-9DBF-27CA9180AFEE}" type="presOf" srcId="{7702E9A8-7AC6-46C0-B910-51D651EC8FF3}" destId="{AACC6FCA-9F0D-4AAC-A1DF-0E18F74AA17A}" srcOrd="0" destOrd="0" presId="urn:microsoft.com/office/officeart/2005/8/layout/list1"/>
    <dgm:cxn modelId="{4B3FDD41-2273-42AA-A7F8-32CB34E2AB70}" type="presParOf" srcId="{9A1B7043-A153-4052-94F7-5C8F954FF3C1}" destId="{A791CDAB-0B94-47FA-95BE-B2D4B7C920F5}" srcOrd="0" destOrd="0" presId="urn:microsoft.com/office/officeart/2005/8/layout/list1"/>
    <dgm:cxn modelId="{39D53B4D-6DD4-4D86-8926-22032B6CC7F7}" type="presParOf" srcId="{A791CDAB-0B94-47FA-95BE-B2D4B7C920F5}" destId="{AACC6FCA-9F0D-4AAC-A1DF-0E18F74AA17A}" srcOrd="0" destOrd="0" presId="urn:microsoft.com/office/officeart/2005/8/layout/list1"/>
    <dgm:cxn modelId="{C77BCCF0-50BA-4B2B-9D7A-E64B63C69F58}" type="presParOf" srcId="{A791CDAB-0B94-47FA-95BE-B2D4B7C920F5}" destId="{AE49D496-AED8-4953-BA9E-0D189045B143}" srcOrd="1" destOrd="0" presId="urn:microsoft.com/office/officeart/2005/8/layout/list1"/>
    <dgm:cxn modelId="{B3C1CF98-BA5C-44EB-880C-E489DE207D69}" type="presParOf" srcId="{9A1B7043-A153-4052-94F7-5C8F954FF3C1}" destId="{F7FE4546-66DF-462E-AA4B-D6900FD80612}" srcOrd="1" destOrd="0" presId="urn:microsoft.com/office/officeart/2005/8/layout/list1"/>
    <dgm:cxn modelId="{86CAAD53-EC2B-4172-B50D-A90FDC090C3C}" type="presParOf" srcId="{9A1B7043-A153-4052-94F7-5C8F954FF3C1}" destId="{FE8FE4E3-8C6E-4753-A320-957C1C21D32A}" srcOrd="2" destOrd="0" presId="urn:microsoft.com/office/officeart/2005/8/layout/list1"/>
    <dgm:cxn modelId="{4AC8120E-D383-40A7-97E1-F4A763CB11A3}" type="presParOf" srcId="{9A1B7043-A153-4052-94F7-5C8F954FF3C1}" destId="{3F4AA874-FA09-41D3-805D-62D803024572}" srcOrd="3" destOrd="0" presId="urn:microsoft.com/office/officeart/2005/8/layout/list1"/>
    <dgm:cxn modelId="{9B0A8504-EA3C-4EE1-8624-C488D5155E2C}" type="presParOf" srcId="{9A1B7043-A153-4052-94F7-5C8F954FF3C1}" destId="{8F6E59A8-406A-498D-9699-0640CE9E8F41}" srcOrd="4" destOrd="0" presId="urn:microsoft.com/office/officeart/2005/8/layout/list1"/>
    <dgm:cxn modelId="{20DB1D8E-79F5-49C5-97B2-1E17310B64C7}" type="presParOf" srcId="{8F6E59A8-406A-498D-9699-0640CE9E8F41}" destId="{5F78092B-BF12-4EAC-9856-3800FF34B00C}" srcOrd="0" destOrd="0" presId="urn:microsoft.com/office/officeart/2005/8/layout/list1"/>
    <dgm:cxn modelId="{0A96F82C-F17F-436A-A213-426E4420C609}" type="presParOf" srcId="{8F6E59A8-406A-498D-9699-0640CE9E8F41}" destId="{3E4A1EBF-88BB-4951-821D-C7113E0104B7}" srcOrd="1" destOrd="0" presId="urn:microsoft.com/office/officeart/2005/8/layout/list1"/>
    <dgm:cxn modelId="{29AE43CF-B893-4748-B391-DAC9A08D16DE}" type="presParOf" srcId="{9A1B7043-A153-4052-94F7-5C8F954FF3C1}" destId="{83C9C78D-02C5-4C89-BEBD-7F63298930F9}" srcOrd="5" destOrd="0" presId="urn:microsoft.com/office/officeart/2005/8/layout/list1"/>
    <dgm:cxn modelId="{3B52AFE3-0DDF-4F1F-AB8A-F1D51A81B615}" type="presParOf" srcId="{9A1B7043-A153-4052-94F7-5C8F954FF3C1}" destId="{DC39EDAC-B7C3-4FC6-838B-01B946970D2E}" srcOrd="6" destOrd="0" presId="urn:microsoft.com/office/officeart/2005/8/layout/list1"/>
    <dgm:cxn modelId="{7E827290-148D-4F1A-B8E6-AC9C8669DD05}" type="presParOf" srcId="{9A1B7043-A153-4052-94F7-5C8F954FF3C1}" destId="{2BF96E6A-98A5-4C3E-8892-C0586F632B71}" srcOrd="7" destOrd="0" presId="urn:microsoft.com/office/officeart/2005/8/layout/list1"/>
    <dgm:cxn modelId="{303C4419-6088-49C6-A199-57B386081854}" type="presParOf" srcId="{9A1B7043-A153-4052-94F7-5C8F954FF3C1}" destId="{1BCC7F51-47E3-4E29-B0B6-AA6906C860B1}" srcOrd="8" destOrd="0" presId="urn:microsoft.com/office/officeart/2005/8/layout/list1"/>
    <dgm:cxn modelId="{0D6A37E4-A123-4453-B529-1A4BA1482E04}" type="presParOf" srcId="{1BCC7F51-47E3-4E29-B0B6-AA6906C860B1}" destId="{0D62E536-ADDB-45E9-9AF8-1CAF5DB381C9}" srcOrd="0" destOrd="0" presId="urn:microsoft.com/office/officeart/2005/8/layout/list1"/>
    <dgm:cxn modelId="{3981E440-D247-4C25-B609-D88B27973476}" type="presParOf" srcId="{1BCC7F51-47E3-4E29-B0B6-AA6906C860B1}" destId="{EB8F110C-6B58-4319-93DC-8C3FFDD2879D}" srcOrd="1" destOrd="0" presId="urn:microsoft.com/office/officeart/2005/8/layout/list1"/>
    <dgm:cxn modelId="{29F50004-6C8D-479C-9B87-E70D43497121}" type="presParOf" srcId="{9A1B7043-A153-4052-94F7-5C8F954FF3C1}" destId="{0C3702C4-641B-4C96-BF1D-59DB83BEB57B}" srcOrd="9" destOrd="0" presId="urn:microsoft.com/office/officeart/2005/8/layout/list1"/>
    <dgm:cxn modelId="{0F686D75-F2EC-459D-9D1F-8B8371486C53}" type="presParOf" srcId="{9A1B7043-A153-4052-94F7-5C8F954FF3C1}" destId="{AF2CE438-7E80-495F-A50E-DD72A70D9F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B6C57-8752-4036-867E-0A47C3ECD87D}" type="doc">
      <dgm:prSet loTypeId="urn:microsoft.com/office/officeart/2005/8/layout/list1" loCatId="list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zh-CN" altLang="en-US"/>
        </a:p>
      </dgm:t>
    </dgm:pt>
    <dgm:pt modelId="{424EBA37-DA85-4F82-95E0-D33D018A2F24}">
      <dgm:prSet custT="1"/>
      <dgm:spPr/>
      <dgm:t>
        <a:bodyPr/>
        <a:lstStyle/>
        <a:p>
          <a:r>
            <a:rPr lang="en-US" altLang="zh-CN" sz="1800" b="1" dirty="0" smtClean="0"/>
            <a:t>Whole cabinet Storage System modules</a:t>
          </a:r>
          <a:endParaRPr lang="zh-CN" altLang="zh-CN" sz="1800" b="1" dirty="0"/>
        </a:p>
      </dgm:t>
    </dgm:pt>
    <dgm:pt modelId="{0B9DED9F-D1FA-49DC-9FE3-E94D5C233D9B}" type="parTrans" cxnId="{3AB8BFE2-F9BC-43FB-85E8-8BD421CA643A}">
      <dgm:prSet/>
      <dgm:spPr/>
      <dgm:t>
        <a:bodyPr/>
        <a:lstStyle/>
        <a:p>
          <a:endParaRPr lang="zh-CN" altLang="en-US"/>
        </a:p>
      </dgm:t>
    </dgm:pt>
    <dgm:pt modelId="{3BBDA564-F412-4754-A855-DC257EF7AF78}" type="sibTrans" cxnId="{3AB8BFE2-F9BC-43FB-85E8-8BD421CA643A}">
      <dgm:prSet/>
      <dgm:spPr/>
      <dgm:t>
        <a:bodyPr/>
        <a:lstStyle/>
        <a:p>
          <a:endParaRPr lang="zh-CN" altLang="en-US"/>
        </a:p>
      </dgm:t>
    </dgm:pt>
    <dgm:pt modelId="{DA45169B-0600-4E74-82B6-67BA112CE375}">
      <dgm:prSet/>
      <dgm:spPr/>
      <dgm:t>
        <a:bodyPr/>
        <a:lstStyle/>
        <a:p>
          <a:r>
            <a:rPr lang="en-US" b="0" i="0" dirty="0" smtClean="0"/>
            <a:t>Adopted the modular design, by the cabinet frame, warehouse, computing nodes,  power supply, heat dissipation and management module.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163BCB3A-8798-4777-B4C6-CF861602D272}" type="parTrans" cxnId="{4B773EAE-A8C8-4B6B-8093-9E72083BF019}">
      <dgm:prSet/>
      <dgm:spPr/>
      <dgm:t>
        <a:bodyPr/>
        <a:lstStyle/>
        <a:p>
          <a:endParaRPr lang="zh-CN" altLang="en-US"/>
        </a:p>
      </dgm:t>
    </dgm:pt>
    <dgm:pt modelId="{3E1B2E9F-D039-4CF6-B1D7-22F329E1B853}" type="sibTrans" cxnId="{4B773EAE-A8C8-4B6B-8093-9E72083BF019}">
      <dgm:prSet/>
      <dgm:spPr/>
      <dgm:t>
        <a:bodyPr/>
        <a:lstStyle/>
        <a:p>
          <a:endParaRPr lang="zh-CN" altLang="en-US"/>
        </a:p>
      </dgm:t>
    </dgm:pt>
    <dgm:pt modelId="{FC109AFF-FF1A-411F-912C-83A8847DF159}">
      <dgm:prSet/>
      <dgm:spPr/>
      <dgm:t>
        <a:bodyPr/>
        <a:lstStyle/>
        <a:p>
          <a:r>
            <a:rPr lang="en-US" b="0" i="0" dirty="0" smtClean="0"/>
            <a:t>Support 40U storage node space  and  4U exchange equipment space, the largest  20 storage node can be configured(</a:t>
          </a:r>
          <a:r>
            <a:rPr lang="en-US" b="1" i="0" dirty="0" smtClean="0">
              <a:solidFill>
                <a:schemeClr val="tx1"/>
              </a:solidFill>
            </a:rPr>
            <a:t>1.5PB</a:t>
          </a:r>
          <a:r>
            <a:rPr lang="en-US" b="0" i="0" dirty="0" smtClean="0"/>
            <a:t>).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1EC66A0D-D8A6-4A28-BB6C-6153B86CCB5B}" type="parTrans" cxnId="{B6F13515-DD8F-4EF5-BA1F-15B684730F98}">
      <dgm:prSet/>
      <dgm:spPr/>
      <dgm:t>
        <a:bodyPr/>
        <a:lstStyle/>
        <a:p>
          <a:endParaRPr lang="zh-CN" altLang="en-US"/>
        </a:p>
      </dgm:t>
    </dgm:pt>
    <dgm:pt modelId="{64DC05B4-8D2F-47F9-813A-D417A00CCF6C}" type="sibTrans" cxnId="{B6F13515-DD8F-4EF5-BA1F-15B684730F98}">
      <dgm:prSet/>
      <dgm:spPr/>
      <dgm:t>
        <a:bodyPr/>
        <a:lstStyle/>
        <a:p>
          <a:endParaRPr lang="zh-CN" altLang="en-US"/>
        </a:p>
      </dgm:t>
    </dgm:pt>
    <dgm:pt modelId="{1CFABF32-8090-4C03-BFE9-FB2CE6956276}" type="pres">
      <dgm:prSet presAssocID="{C7AB6C57-8752-4036-867E-0A47C3ECD8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17EB6D-3C0B-4DBE-915F-C7FAB0DB6280}" type="pres">
      <dgm:prSet presAssocID="{424EBA37-DA85-4F82-95E0-D33D018A2F24}" presName="parentLin" presStyleCnt="0"/>
      <dgm:spPr/>
    </dgm:pt>
    <dgm:pt modelId="{692E79CB-8946-49AE-9CD6-E4518AF78206}" type="pres">
      <dgm:prSet presAssocID="{424EBA37-DA85-4F82-95E0-D33D018A2F24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8211F7A2-46B0-4F67-8160-00A1D9AE8AE9}" type="pres">
      <dgm:prSet presAssocID="{424EBA37-DA85-4F82-95E0-D33D018A2F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99765-CC71-4D01-ABF8-4CD647F6D77C}" type="pres">
      <dgm:prSet presAssocID="{424EBA37-DA85-4F82-95E0-D33D018A2F24}" presName="negativeSpace" presStyleCnt="0"/>
      <dgm:spPr/>
    </dgm:pt>
    <dgm:pt modelId="{06220ECC-0935-4847-AA06-A75508B82790}" type="pres">
      <dgm:prSet presAssocID="{424EBA37-DA85-4F82-95E0-D33D018A2F24}" presName="childText" presStyleLbl="conFgAcc1" presStyleIdx="0" presStyleCnt="1" custLinFactNeighborY="106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3458AC-A99A-4E28-8DA8-AD53E3CF9541}" type="presOf" srcId="{424EBA37-DA85-4F82-95E0-D33D018A2F24}" destId="{692E79CB-8946-49AE-9CD6-E4518AF78206}" srcOrd="0" destOrd="0" presId="urn:microsoft.com/office/officeart/2005/8/layout/list1"/>
    <dgm:cxn modelId="{FF5DAFD6-4AC8-425F-9944-68931535DDC7}" type="presOf" srcId="{DA45169B-0600-4E74-82B6-67BA112CE375}" destId="{06220ECC-0935-4847-AA06-A75508B82790}" srcOrd="0" destOrd="0" presId="urn:microsoft.com/office/officeart/2005/8/layout/list1"/>
    <dgm:cxn modelId="{A2D186C0-9E89-42C0-A622-5AFF78DB4228}" type="presOf" srcId="{FC109AFF-FF1A-411F-912C-83A8847DF159}" destId="{06220ECC-0935-4847-AA06-A75508B82790}" srcOrd="0" destOrd="1" presId="urn:microsoft.com/office/officeart/2005/8/layout/list1"/>
    <dgm:cxn modelId="{3AB8BFE2-F9BC-43FB-85E8-8BD421CA643A}" srcId="{C7AB6C57-8752-4036-867E-0A47C3ECD87D}" destId="{424EBA37-DA85-4F82-95E0-D33D018A2F24}" srcOrd="0" destOrd="0" parTransId="{0B9DED9F-D1FA-49DC-9FE3-E94D5C233D9B}" sibTransId="{3BBDA564-F412-4754-A855-DC257EF7AF78}"/>
    <dgm:cxn modelId="{65F0C8BA-8EA1-4698-BD98-A52AE0EAD823}" type="presOf" srcId="{424EBA37-DA85-4F82-95E0-D33D018A2F24}" destId="{8211F7A2-46B0-4F67-8160-00A1D9AE8AE9}" srcOrd="1" destOrd="0" presId="urn:microsoft.com/office/officeart/2005/8/layout/list1"/>
    <dgm:cxn modelId="{4B773EAE-A8C8-4B6B-8093-9E72083BF019}" srcId="{424EBA37-DA85-4F82-95E0-D33D018A2F24}" destId="{DA45169B-0600-4E74-82B6-67BA112CE375}" srcOrd="0" destOrd="0" parTransId="{163BCB3A-8798-4777-B4C6-CF861602D272}" sibTransId="{3E1B2E9F-D039-4CF6-B1D7-22F329E1B853}"/>
    <dgm:cxn modelId="{D15C08BE-4E48-4659-B0C2-1AEDDB20D7B8}" type="presOf" srcId="{C7AB6C57-8752-4036-867E-0A47C3ECD87D}" destId="{1CFABF32-8090-4C03-BFE9-FB2CE6956276}" srcOrd="0" destOrd="0" presId="urn:microsoft.com/office/officeart/2005/8/layout/list1"/>
    <dgm:cxn modelId="{B6F13515-DD8F-4EF5-BA1F-15B684730F98}" srcId="{424EBA37-DA85-4F82-95E0-D33D018A2F24}" destId="{FC109AFF-FF1A-411F-912C-83A8847DF159}" srcOrd="1" destOrd="0" parTransId="{1EC66A0D-D8A6-4A28-BB6C-6153B86CCB5B}" sibTransId="{64DC05B4-8D2F-47F9-813A-D417A00CCF6C}"/>
    <dgm:cxn modelId="{F5B7D7CE-17A7-4900-A4B2-D3901B673293}" type="presParOf" srcId="{1CFABF32-8090-4C03-BFE9-FB2CE6956276}" destId="{0A17EB6D-3C0B-4DBE-915F-C7FAB0DB6280}" srcOrd="0" destOrd="0" presId="urn:microsoft.com/office/officeart/2005/8/layout/list1"/>
    <dgm:cxn modelId="{2F314448-C67F-4FB0-89FC-E2590E3658FB}" type="presParOf" srcId="{0A17EB6D-3C0B-4DBE-915F-C7FAB0DB6280}" destId="{692E79CB-8946-49AE-9CD6-E4518AF78206}" srcOrd="0" destOrd="0" presId="urn:microsoft.com/office/officeart/2005/8/layout/list1"/>
    <dgm:cxn modelId="{A6276FC8-BC6D-4165-81E8-AEBA65C41DD7}" type="presParOf" srcId="{0A17EB6D-3C0B-4DBE-915F-C7FAB0DB6280}" destId="{8211F7A2-46B0-4F67-8160-00A1D9AE8AE9}" srcOrd="1" destOrd="0" presId="urn:microsoft.com/office/officeart/2005/8/layout/list1"/>
    <dgm:cxn modelId="{D01BBBE2-B2DC-4519-BAE9-26B363AAEC53}" type="presParOf" srcId="{1CFABF32-8090-4C03-BFE9-FB2CE6956276}" destId="{97099765-CC71-4D01-ABF8-4CD647F6D77C}" srcOrd="1" destOrd="0" presId="urn:microsoft.com/office/officeart/2005/8/layout/list1"/>
    <dgm:cxn modelId="{E27C596A-57AD-481D-AC72-C8E792D82EA8}" type="presParOf" srcId="{1CFABF32-8090-4C03-BFE9-FB2CE6956276}" destId="{06220ECC-0935-4847-AA06-A75508B827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8E306-D93E-4696-BC72-42EFE988F022}" type="doc">
      <dgm:prSet loTypeId="urn:microsoft.com/office/officeart/2011/layout/HexagonRadial#2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AB57576-D440-466F-85B2-10E70AE86D82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ParaStor200</a:t>
          </a:r>
          <a:endParaRPr lang="zh-CN" altLang="en-US" sz="2000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8F71E39C-C142-41C5-AD07-3DE33824BDE2}" type="parTrans" cxnId="{60D55B95-633B-448C-A3E2-108504152D0E}">
      <dgm:prSet/>
      <dgm:spPr/>
      <dgm:t>
        <a:bodyPr/>
        <a:lstStyle/>
        <a:p>
          <a:endParaRPr lang="zh-CN" altLang="en-US"/>
        </a:p>
      </dgm:t>
    </dgm:pt>
    <dgm:pt modelId="{C4C595BB-7AC8-4F7A-A334-130AB20CC853}" type="sibTrans" cxnId="{60D55B95-633B-448C-A3E2-108504152D0E}">
      <dgm:prSet/>
      <dgm:spPr/>
      <dgm:t>
        <a:bodyPr/>
        <a:lstStyle/>
        <a:p>
          <a:endParaRPr lang="zh-CN" altLang="en-US"/>
        </a:p>
      </dgm:t>
    </dgm:pt>
    <dgm:pt modelId="{551F5674-6819-4BC0-9434-9D0522B86107}">
      <dgm:prSet phldrT="[文本]" custT="1"/>
      <dgm:spPr>
        <a:solidFill>
          <a:schemeClr val="accent4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High performance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45BE8D55-E6A7-456E-94C8-A2F218B0AA21}" type="parTrans" cxnId="{78EBC617-C6B5-482A-969F-E051DF563D87}">
      <dgm:prSet/>
      <dgm:spPr/>
      <dgm:t>
        <a:bodyPr/>
        <a:lstStyle/>
        <a:p>
          <a:endParaRPr lang="zh-CN" altLang="en-US"/>
        </a:p>
      </dgm:t>
    </dgm:pt>
    <dgm:pt modelId="{9C46C513-AB48-4FF6-8729-AA73068B4966}" type="sibTrans" cxnId="{78EBC617-C6B5-482A-969F-E051DF563D87}">
      <dgm:prSet/>
      <dgm:spPr/>
      <dgm:t>
        <a:bodyPr/>
        <a:lstStyle/>
        <a:p>
          <a:endParaRPr lang="zh-CN" altLang="en-US"/>
        </a:p>
      </dgm:t>
    </dgm:pt>
    <dgm:pt modelId="{A2154F15-10DB-463D-9EDE-7D359B2A7AE2}">
      <dgm:prSet phldrT="[文本]" custT="1"/>
      <dgm:spPr>
        <a:solidFill>
          <a:schemeClr val="accent3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High reliability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C9FD44AB-5642-48E4-B3A0-5235D49D7A5E}" type="parTrans" cxnId="{0760734C-AA3F-4374-B7E4-DFBC0E09CD66}">
      <dgm:prSet/>
      <dgm:spPr/>
      <dgm:t>
        <a:bodyPr/>
        <a:lstStyle/>
        <a:p>
          <a:endParaRPr lang="zh-CN" altLang="en-US"/>
        </a:p>
      </dgm:t>
    </dgm:pt>
    <dgm:pt modelId="{2BD387DA-44F1-4DE9-9068-BBB87253541F}" type="sibTrans" cxnId="{0760734C-AA3F-4374-B7E4-DFBC0E09CD66}">
      <dgm:prSet/>
      <dgm:spPr/>
      <dgm:t>
        <a:bodyPr/>
        <a:lstStyle/>
        <a:p>
          <a:endParaRPr lang="zh-CN" altLang="en-US"/>
        </a:p>
      </dgm:t>
    </dgm:pt>
    <dgm:pt modelId="{15D625B5-C7F6-4F00-B8F9-0496099A2625}">
      <dgm:prSet phldrT="[文本]" custT="1"/>
      <dgm:spPr>
        <a:solidFill>
          <a:schemeClr val="accent2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High usability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E19E22E8-976D-4641-A401-E5DB65758D00}" type="parTrans" cxnId="{5BB7E5E0-9E79-4329-940B-1E67F07E2F11}">
      <dgm:prSet/>
      <dgm:spPr/>
      <dgm:t>
        <a:bodyPr/>
        <a:lstStyle/>
        <a:p>
          <a:endParaRPr lang="zh-CN" altLang="en-US"/>
        </a:p>
      </dgm:t>
    </dgm:pt>
    <dgm:pt modelId="{B6A0D547-3F3D-4B12-8DD8-884DD5A87A0D}" type="sibTrans" cxnId="{5BB7E5E0-9E79-4329-940B-1E67F07E2F11}">
      <dgm:prSet/>
      <dgm:spPr/>
      <dgm:t>
        <a:bodyPr/>
        <a:lstStyle/>
        <a:p>
          <a:endParaRPr lang="zh-CN" altLang="en-US"/>
        </a:p>
      </dgm:t>
    </dgm:pt>
    <dgm:pt modelId="{4964758E-DC7F-4202-B502-EF6F371C6A0B}">
      <dgm:prSet phldrT="[文本]" custT="1"/>
      <dgm:spPr>
        <a:solidFill>
          <a:schemeClr val="accent4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Low TCO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0C452DA8-4E50-4FDF-9158-F327D9ABB55C}" type="parTrans" cxnId="{B48F28EB-58E2-4ABE-9E4B-F964F77717A6}">
      <dgm:prSet/>
      <dgm:spPr/>
      <dgm:t>
        <a:bodyPr/>
        <a:lstStyle/>
        <a:p>
          <a:endParaRPr lang="zh-CN" altLang="en-US"/>
        </a:p>
      </dgm:t>
    </dgm:pt>
    <dgm:pt modelId="{4F80DA55-D4FE-4014-BDD7-727EEAA6E114}" type="sibTrans" cxnId="{B48F28EB-58E2-4ABE-9E4B-F964F77717A6}">
      <dgm:prSet/>
      <dgm:spPr/>
      <dgm:t>
        <a:bodyPr/>
        <a:lstStyle/>
        <a:p>
          <a:endParaRPr lang="zh-CN" altLang="en-US"/>
        </a:p>
      </dgm:t>
    </dgm:pt>
    <dgm:pt modelId="{D44620AE-FEC9-41BD-B66B-8C16B179AF5A}">
      <dgm:prSet phldrT="[文本]" custT="1"/>
      <dgm:spPr>
        <a:solidFill>
          <a:schemeClr val="accent3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High scalability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6510E38E-4638-4A15-9EB6-9A73F5B22211}" type="parTrans" cxnId="{BCBB3E07-50F2-4B08-9C40-6D035D658AD9}">
      <dgm:prSet/>
      <dgm:spPr/>
      <dgm:t>
        <a:bodyPr/>
        <a:lstStyle/>
        <a:p>
          <a:endParaRPr lang="zh-CN" altLang="en-US"/>
        </a:p>
      </dgm:t>
    </dgm:pt>
    <dgm:pt modelId="{6BE31272-9C6B-422C-A33B-980B032CD285}" type="sibTrans" cxnId="{BCBB3E07-50F2-4B08-9C40-6D035D658AD9}">
      <dgm:prSet/>
      <dgm:spPr/>
      <dgm:t>
        <a:bodyPr/>
        <a:lstStyle/>
        <a:p>
          <a:endParaRPr lang="zh-CN" altLang="en-US"/>
        </a:p>
      </dgm:t>
    </dgm:pt>
    <dgm:pt modelId="{9358707E-FD2B-4524-8670-F96205A818CC}">
      <dgm:prSet phldrT="[文本]" custT="1"/>
      <dgm:spPr>
        <a:solidFill>
          <a:schemeClr val="accent2"/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Large capacity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CDFD7322-34FE-4A5B-9A5A-FEFED68B41C7}" type="parTrans" cxnId="{CB7F8EF2-779F-4FD5-B9EC-E385C5A9A3B5}">
      <dgm:prSet/>
      <dgm:spPr/>
      <dgm:t>
        <a:bodyPr/>
        <a:lstStyle/>
        <a:p>
          <a:endParaRPr lang="zh-CN" altLang="en-US"/>
        </a:p>
      </dgm:t>
    </dgm:pt>
    <dgm:pt modelId="{D37281D7-827B-4929-8220-AB692AB0A766}" type="sibTrans" cxnId="{CB7F8EF2-779F-4FD5-B9EC-E385C5A9A3B5}">
      <dgm:prSet/>
      <dgm:spPr/>
      <dgm:t>
        <a:bodyPr/>
        <a:lstStyle/>
        <a:p>
          <a:endParaRPr lang="zh-CN" altLang="en-US"/>
        </a:p>
      </dgm:t>
    </dgm:pt>
    <dgm:pt modelId="{40E05622-7B53-4ADC-8ECC-943139D30D70}" type="pres">
      <dgm:prSet presAssocID="{78D8E306-D93E-4696-BC72-42EFE988F0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01B7DB5-4E1E-44F2-AB2D-4AEF5CF07F42}" type="pres">
      <dgm:prSet presAssocID="{0AB57576-D440-466F-85B2-10E70AE86D8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6A6F89EE-8317-40B3-BE09-26DB79038975}" type="pres">
      <dgm:prSet presAssocID="{551F5674-6819-4BC0-9434-9D0522B86107}" presName="Accent1" presStyleCnt="0"/>
      <dgm:spPr/>
      <dgm:t>
        <a:bodyPr/>
        <a:lstStyle/>
        <a:p>
          <a:endParaRPr lang="zh-CN" altLang="en-US"/>
        </a:p>
      </dgm:t>
    </dgm:pt>
    <dgm:pt modelId="{B544B8CD-8FB2-4488-AB14-0E789A9EF5D2}" type="pres">
      <dgm:prSet presAssocID="{551F5674-6819-4BC0-9434-9D0522B86107}" presName="Accent" presStyleLbl="bgShp" presStyleIdx="0" presStyleCnt="6"/>
      <dgm:spPr/>
      <dgm:t>
        <a:bodyPr/>
        <a:lstStyle/>
        <a:p>
          <a:endParaRPr lang="zh-CN" altLang="en-US"/>
        </a:p>
      </dgm:t>
    </dgm:pt>
    <dgm:pt modelId="{D8E81C60-1D04-4307-9340-A0446BA9422F}" type="pres">
      <dgm:prSet presAssocID="{551F5674-6819-4BC0-9434-9D0522B86107}" presName="Child1" presStyleLbl="node1" presStyleIdx="0" presStyleCnt="6" custScaleX="112826" custLinFactNeighborX="-1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57D594-A192-4D7D-9605-584437413540}" type="pres">
      <dgm:prSet presAssocID="{A2154F15-10DB-463D-9EDE-7D359B2A7AE2}" presName="Accent2" presStyleCnt="0"/>
      <dgm:spPr/>
      <dgm:t>
        <a:bodyPr/>
        <a:lstStyle/>
        <a:p>
          <a:endParaRPr lang="zh-CN" altLang="en-US"/>
        </a:p>
      </dgm:t>
    </dgm:pt>
    <dgm:pt modelId="{33D972D9-D8A9-43CE-8F13-E767B4FF8F29}" type="pres">
      <dgm:prSet presAssocID="{A2154F15-10DB-463D-9EDE-7D359B2A7AE2}" presName="Accent" presStyleLbl="bgShp" presStyleIdx="1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/>
        </a:p>
      </dgm:t>
    </dgm:pt>
    <dgm:pt modelId="{2A2B6774-8D15-49B3-99A7-2A6463C90627}" type="pres">
      <dgm:prSet presAssocID="{A2154F15-10DB-463D-9EDE-7D359B2A7AE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358239-3260-4CC1-B169-EEEC89D7ACF2}" type="pres">
      <dgm:prSet presAssocID="{15D625B5-C7F6-4F00-B8F9-0496099A2625}" presName="Accent3" presStyleCnt="0"/>
      <dgm:spPr/>
      <dgm:t>
        <a:bodyPr/>
        <a:lstStyle/>
        <a:p>
          <a:endParaRPr lang="zh-CN" altLang="en-US"/>
        </a:p>
      </dgm:t>
    </dgm:pt>
    <dgm:pt modelId="{BD2851CF-2C79-45A2-A34F-3F0FC9923018}" type="pres">
      <dgm:prSet presAssocID="{15D625B5-C7F6-4F00-B8F9-0496099A2625}" presName="Accent" presStyleLbl="bgShp" presStyleIdx="2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/>
        </a:p>
      </dgm:t>
    </dgm:pt>
    <dgm:pt modelId="{B64BF76E-3D7A-46D7-A5D3-4E1A60EB61A7}" type="pres">
      <dgm:prSet presAssocID="{15D625B5-C7F6-4F00-B8F9-0496099A262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E1B408-891B-4FF4-B1A6-7402E3D51729}" type="pres">
      <dgm:prSet presAssocID="{4964758E-DC7F-4202-B502-EF6F371C6A0B}" presName="Accent4" presStyleCnt="0"/>
      <dgm:spPr/>
      <dgm:t>
        <a:bodyPr/>
        <a:lstStyle/>
        <a:p>
          <a:endParaRPr lang="zh-CN" altLang="en-US"/>
        </a:p>
      </dgm:t>
    </dgm:pt>
    <dgm:pt modelId="{B0301FDA-BF40-4BE3-895A-8DAAB04DC896}" type="pres">
      <dgm:prSet presAssocID="{4964758E-DC7F-4202-B502-EF6F371C6A0B}" presName="Accent" presStyleLbl="bgShp" presStyleIdx="3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/>
        </a:p>
      </dgm:t>
    </dgm:pt>
    <dgm:pt modelId="{6026276B-D0A7-43D9-B265-FEA8F2260EEA}" type="pres">
      <dgm:prSet presAssocID="{4964758E-DC7F-4202-B502-EF6F371C6A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F8C961-F7C0-4EE0-B0D5-7C9072F84F3B}" type="pres">
      <dgm:prSet presAssocID="{D44620AE-FEC9-41BD-B66B-8C16B179AF5A}" presName="Accent5" presStyleCnt="0"/>
      <dgm:spPr/>
      <dgm:t>
        <a:bodyPr/>
        <a:lstStyle/>
        <a:p>
          <a:endParaRPr lang="zh-CN" altLang="en-US"/>
        </a:p>
      </dgm:t>
    </dgm:pt>
    <dgm:pt modelId="{C9E85ACD-6DD0-41B1-9775-7390A13D01A6}" type="pres">
      <dgm:prSet presAssocID="{D44620AE-FEC9-41BD-B66B-8C16B179AF5A}" presName="Accent" presStyleLbl="bgShp" presStyleIdx="4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/>
        </a:p>
      </dgm:t>
    </dgm:pt>
    <dgm:pt modelId="{A3768589-BA37-48E7-AF43-F89016077C60}" type="pres">
      <dgm:prSet presAssocID="{D44620AE-FEC9-41BD-B66B-8C16B179AF5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685051-FABE-47CD-A062-03B3DAD1BED7}" type="pres">
      <dgm:prSet presAssocID="{9358707E-FD2B-4524-8670-F96205A818CC}" presName="Accent6" presStyleCnt="0"/>
      <dgm:spPr/>
      <dgm:t>
        <a:bodyPr/>
        <a:lstStyle/>
        <a:p>
          <a:endParaRPr lang="zh-CN" altLang="en-US"/>
        </a:p>
      </dgm:t>
    </dgm:pt>
    <dgm:pt modelId="{348BD829-A858-4F7B-93D2-120B1EE6F38F}" type="pres">
      <dgm:prSet presAssocID="{9358707E-FD2B-4524-8670-F96205A818CC}" presName="Accent" presStyleLbl="bgShp" presStyleIdx="5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/>
        </a:p>
      </dgm:t>
    </dgm:pt>
    <dgm:pt modelId="{BEE14393-0BBF-439A-BDF4-66911CF9FC3E}" type="pres">
      <dgm:prSet presAssocID="{9358707E-FD2B-4524-8670-F96205A818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B22177-5A6C-4A6A-8BCC-728B486E1689}" type="presOf" srcId="{551F5674-6819-4BC0-9434-9D0522B86107}" destId="{D8E81C60-1D04-4307-9340-A0446BA9422F}" srcOrd="0" destOrd="0" presId="urn:microsoft.com/office/officeart/2011/layout/HexagonRadial#2"/>
    <dgm:cxn modelId="{0760734C-AA3F-4374-B7E4-DFBC0E09CD66}" srcId="{0AB57576-D440-466F-85B2-10E70AE86D82}" destId="{A2154F15-10DB-463D-9EDE-7D359B2A7AE2}" srcOrd="1" destOrd="0" parTransId="{C9FD44AB-5642-48E4-B3A0-5235D49D7A5E}" sibTransId="{2BD387DA-44F1-4DE9-9068-BBB87253541F}"/>
    <dgm:cxn modelId="{30A2763C-F7B7-4CD8-A890-04EF0F632375}" type="presOf" srcId="{4964758E-DC7F-4202-B502-EF6F371C6A0B}" destId="{6026276B-D0A7-43D9-B265-FEA8F2260EEA}" srcOrd="0" destOrd="0" presId="urn:microsoft.com/office/officeart/2011/layout/HexagonRadial#2"/>
    <dgm:cxn modelId="{CB7F8EF2-779F-4FD5-B9EC-E385C5A9A3B5}" srcId="{0AB57576-D440-466F-85B2-10E70AE86D82}" destId="{9358707E-FD2B-4524-8670-F96205A818CC}" srcOrd="5" destOrd="0" parTransId="{CDFD7322-34FE-4A5B-9A5A-FEFED68B41C7}" sibTransId="{D37281D7-827B-4929-8220-AB692AB0A766}"/>
    <dgm:cxn modelId="{04A1C98A-1746-49B3-8892-A2944FFA3394}" type="presOf" srcId="{A2154F15-10DB-463D-9EDE-7D359B2A7AE2}" destId="{2A2B6774-8D15-49B3-99A7-2A6463C90627}" srcOrd="0" destOrd="0" presId="urn:microsoft.com/office/officeart/2011/layout/HexagonRadial#2"/>
    <dgm:cxn modelId="{60D55B95-633B-448C-A3E2-108504152D0E}" srcId="{78D8E306-D93E-4696-BC72-42EFE988F022}" destId="{0AB57576-D440-466F-85B2-10E70AE86D82}" srcOrd="0" destOrd="0" parTransId="{8F71E39C-C142-41C5-AD07-3DE33824BDE2}" sibTransId="{C4C595BB-7AC8-4F7A-A334-130AB20CC853}"/>
    <dgm:cxn modelId="{5FDF1C17-EAD7-4AE3-A3EB-63A33D0AEF27}" type="presOf" srcId="{0AB57576-D440-466F-85B2-10E70AE86D82}" destId="{D01B7DB5-4E1E-44F2-AB2D-4AEF5CF07F42}" srcOrd="0" destOrd="0" presId="urn:microsoft.com/office/officeart/2011/layout/HexagonRadial#2"/>
    <dgm:cxn modelId="{B48F28EB-58E2-4ABE-9E4B-F964F77717A6}" srcId="{0AB57576-D440-466F-85B2-10E70AE86D82}" destId="{4964758E-DC7F-4202-B502-EF6F371C6A0B}" srcOrd="3" destOrd="0" parTransId="{0C452DA8-4E50-4FDF-9158-F327D9ABB55C}" sibTransId="{4F80DA55-D4FE-4014-BDD7-727EEAA6E114}"/>
    <dgm:cxn modelId="{24FF4E2C-C4C1-4BC5-91D1-8FB1C330E194}" type="presOf" srcId="{9358707E-FD2B-4524-8670-F96205A818CC}" destId="{BEE14393-0BBF-439A-BDF4-66911CF9FC3E}" srcOrd="0" destOrd="0" presId="urn:microsoft.com/office/officeart/2011/layout/HexagonRadial#2"/>
    <dgm:cxn modelId="{8BBC817B-4F0F-4766-AB0D-FC6606B3717D}" type="presOf" srcId="{78D8E306-D93E-4696-BC72-42EFE988F022}" destId="{40E05622-7B53-4ADC-8ECC-943139D30D70}" srcOrd="0" destOrd="0" presId="urn:microsoft.com/office/officeart/2011/layout/HexagonRadial#2"/>
    <dgm:cxn modelId="{0503D02A-4669-43CE-9137-BF068F2F2A64}" type="presOf" srcId="{15D625B5-C7F6-4F00-B8F9-0496099A2625}" destId="{B64BF76E-3D7A-46D7-A5D3-4E1A60EB61A7}" srcOrd="0" destOrd="0" presId="urn:microsoft.com/office/officeart/2011/layout/HexagonRadial#2"/>
    <dgm:cxn modelId="{5BB7E5E0-9E79-4329-940B-1E67F07E2F11}" srcId="{0AB57576-D440-466F-85B2-10E70AE86D82}" destId="{15D625B5-C7F6-4F00-B8F9-0496099A2625}" srcOrd="2" destOrd="0" parTransId="{E19E22E8-976D-4641-A401-E5DB65758D00}" sibTransId="{B6A0D547-3F3D-4B12-8DD8-884DD5A87A0D}"/>
    <dgm:cxn modelId="{BCBB3E07-50F2-4B08-9C40-6D035D658AD9}" srcId="{0AB57576-D440-466F-85B2-10E70AE86D82}" destId="{D44620AE-FEC9-41BD-B66B-8C16B179AF5A}" srcOrd="4" destOrd="0" parTransId="{6510E38E-4638-4A15-9EB6-9A73F5B22211}" sibTransId="{6BE31272-9C6B-422C-A33B-980B032CD285}"/>
    <dgm:cxn modelId="{D3BBB962-8571-4DB7-BA9E-87277AE93105}" type="presOf" srcId="{D44620AE-FEC9-41BD-B66B-8C16B179AF5A}" destId="{A3768589-BA37-48E7-AF43-F89016077C60}" srcOrd="0" destOrd="0" presId="urn:microsoft.com/office/officeart/2011/layout/HexagonRadial#2"/>
    <dgm:cxn modelId="{78EBC617-C6B5-482A-969F-E051DF563D87}" srcId="{0AB57576-D440-466F-85B2-10E70AE86D82}" destId="{551F5674-6819-4BC0-9434-9D0522B86107}" srcOrd="0" destOrd="0" parTransId="{45BE8D55-E6A7-456E-94C8-A2F218B0AA21}" sibTransId="{9C46C513-AB48-4FF6-8729-AA73068B4966}"/>
    <dgm:cxn modelId="{F9E715C0-D520-4A10-818D-85BAF135AAE7}" type="presParOf" srcId="{40E05622-7B53-4ADC-8ECC-943139D30D70}" destId="{D01B7DB5-4E1E-44F2-AB2D-4AEF5CF07F42}" srcOrd="0" destOrd="0" presId="urn:microsoft.com/office/officeart/2011/layout/HexagonRadial#2"/>
    <dgm:cxn modelId="{1399C6EE-7BDF-450B-934E-F8E640DA0616}" type="presParOf" srcId="{40E05622-7B53-4ADC-8ECC-943139D30D70}" destId="{6A6F89EE-8317-40B3-BE09-26DB79038975}" srcOrd="1" destOrd="0" presId="urn:microsoft.com/office/officeart/2011/layout/HexagonRadial#2"/>
    <dgm:cxn modelId="{AA356D46-5624-4692-9DB5-BB4756FAD916}" type="presParOf" srcId="{6A6F89EE-8317-40B3-BE09-26DB79038975}" destId="{B544B8CD-8FB2-4488-AB14-0E789A9EF5D2}" srcOrd="0" destOrd="0" presId="urn:microsoft.com/office/officeart/2011/layout/HexagonRadial#2"/>
    <dgm:cxn modelId="{83E5313D-DBC7-4D61-B9EE-B170AFEDE65C}" type="presParOf" srcId="{40E05622-7B53-4ADC-8ECC-943139D30D70}" destId="{D8E81C60-1D04-4307-9340-A0446BA9422F}" srcOrd="2" destOrd="0" presId="urn:microsoft.com/office/officeart/2011/layout/HexagonRadial#2"/>
    <dgm:cxn modelId="{E4E6DC79-D658-4F31-BDC4-49CB509332B9}" type="presParOf" srcId="{40E05622-7B53-4ADC-8ECC-943139D30D70}" destId="{A757D594-A192-4D7D-9605-584437413540}" srcOrd="3" destOrd="0" presId="urn:microsoft.com/office/officeart/2011/layout/HexagonRadial#2"/>
    <dgm:cxn modelId="{0C7896D6-BF33-4518-A0A2-F58BE0B2F4AD}" type="presParOf" srcId="{A757D594-A192-4D7D-9605-584437413540}" destId="{33D972D9-D8A9-43CE-8F13-E767B4FF8F29}" srcOrd="0" destOrd="0" presId="urn:microsoft.com/office/officeart/2011/layout/HexagonRadial#2"/>
    <dgm:cxn modelId="{E6192B2F-57BE-4BEA-9468-CB96A341D7E4}" type="presParOf" srcId="{40E05622-7B53-4ADC-8ECC-943139D30D70}" destId="{2A2B6774-8D15-49B3-99A7-2A6463C90627}" srcOrd="4" destOrd="0" presId="urn:microsoft.com/office/officeart/2011/layout/HexagonRadial#2"/>
    <dgm:cxn modelId="{6D163325-829D-48DD-9ECB-04813EF84FAE}" type="presParOf" srcId="{40E05622-7B53-4ADC-8ECC-943139D30D70}" destId="{24358239-3260-4CC1-B169-EEEC89D7ACF2}" srcOrd="5" destOrd="0" presId="urn:microsoft.com/office/officeart/2011/layout/HexagonRadial#2"/>
    <dgm:cxn modelId="{E55A7D29-599B-4E1D-85E6-D735A038D186}" type="presParOf" srcId="{24358239-3260-4CC1-B169-EEEC89D7ACF2}" destId="{BD2851CF-2C79-45A2-A34F-3F0FC9923018}" srcOrd="0" destOrd="0" presId="urn:microsoft.com/office/officeart/2011/layout/HexagonRadial#2"/>
    <dgm:cxn modelId="{CA2A6C25-C62C-4732-8D21-8790285F908E}" type="presParOf" srcId="{40E05622-7B53-4ADC-8ECC-943139D30D70}" destId="{B64BF76E-3D7A-46D7-A5D3-4E1A60EB61A7}" srcOrd="6" destOrd="0" presId="urn:microsoft.com/office/officeart/2011/layout/HexagonRadial#2"/>
    <dgm:cxn modelId="{2B2838B6-9094-4761-91DD-AD76ED8497B3}" type="presParOf" srcId="{40E05622-7B53-4ADC-8ECC-943139D30D70}" destId="{14E1B408-891B-4FF4-B1A6-7402E3D51729}" srcOrd="7" destOrd="0" presId="urn:microsoft.com/office/officeart/2011/layout/HexagonRadial#2"/>
    <dgm:cxn modelId="{8F4D2C96-D2C5-455B-9A25-EBEB189B9235}" type="presParOf" srcId="{14E1B408-891B-4FF4-B1A6-7402E3D51729}" destId="{B0301FDA-BF40-4BE3-895A-8DAAB04DC896}" srcOrd="0" destOrd="0" presId="urn:microsoft.com/office/officeart/2011/layout/HexagonRadial#2"/>
    <dgm:cxn modelId="{98C06712-262C-41E5-8B40-F1E842FAFF35}" type="presParOf" srcId="{40E05622-7B53-4ADC-8ECC-943139D30D70}" destId="{6026276B-D0A7-43D9-B265-FEA8F2260EEA}" srcOrd="8" destOrd="0" presId="urn:microsoft.com/office/officeart/2011/layout/HexagonRadial#2"/>
    <dgm:cxn modelId="{4DA137F9-4257-4242-A908-B07D33DFEB41}" type="presParOf" srcId="{40E05622-7B53-4ADC-8ECC-943139D30D70}" destId="{07F8C961-F7C0-4EE0-B0D5-7C9072F84F3B}" srcOrd="9" destOrd="0" presId="urn:microsoft.com/office/officeart/2011/layout/HexagonRadial#2"/>
    <dgm:cxn modelId="{065D2923-6EB6-4AD4-8718-5960F464BF25}" type="presParOf" srcId="{07F8C961-F7C0-4EE0-B0D5-7C9072F84F3B}" destId="{C9E85ACD-6DD0-41B1-9775-7390A13D01A6}" srcOrd="0" destOrd="0" presId="urn:microsoft.com/office/officeart/2011/layout/HexagonRadial#2"/>
    <dgm:cxn modelId="{78487FBC-9CDE-4587-BD4D-B36F8D2E6F49}" type="presParOf" srcId="{40E05622-7B53-4ADC-8ECC-943139D30D70}" destId="{A3768589-BA37-48E7-AF43-F89016077C60}" srcOrd="10" destOrd="0" presId="urn:microsoft.com/office/officeart/2011/layout/HexagonRadial#2"/>
    <dgm:cxn modelId="{9361021A-241A-4878-9535-637FBD0B21DA}" type="presParOf" srcId="{40E05622-7B53-4ADC-8ECC-943139D30D70}" destId="{52685051-FABE-47CD-A062-03B3DAD1BED7}" srcOrd="11" destOrd="0" presId="urn:microsoft.com/office/officeart/2011/layout/HexagonRadial#2"/>
    <dgm:cxn modelId="{A15753B2-7B6B-4304-9D29-CA9B6A20A29D}" type="presParOf" srcId="{52685051-FABE-47CD-A062-03B3DAD1BED7}" destId="{348BD829-A858-4F7B-93D2-120B1EE6F38F}" srcOrd="0" destOrd="0" presId="urn:microsoft.com/office/officeart/2011/layout/HexagonRadial#2"/>
    <dgm:cxn modelId="{760843FB-6BC8-458A-9631-A05E24FF0B5F}" type="presParOf" srcId="{40E05622-7B53-4ADC-8ECC-943139D30D70}" destId="{BEE14393-0BBF-439A-BDF4-66911CF9FC3E}" srcOrd="12" destOrd="0" presId="urn:microsoft.com/office/officeart/2011/layout/HexagonRadial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06FA5-007D-41CF-9355-96FCC8F4F05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BE764E-9D1E-4DB4-8539-A09B7A84F17A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en-US" altLang="zh-CN" sz="48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ParaStor200</a:t>
          </a:r>
          <a:endParaRPr lang="zh-CN" altLang="en-US" sz="48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44CE40D7-3A67-4F4E-8523-1212DB7688F9}" type="parTrans" cxnId="{9D382877-A3DD-47AC-8D2C-623EA9AB7ADA}">
      <dgm:prSet/>
      <dgm:spPr/>
      <dgm:t>
        <a:bodyPr/>
        <a:lstStyle/>
        <a:p>
          <a:endParaRPr lang="zh-CN" altLang="en-US"/>
        </a:p>
      </dgm:t>
    </dgm:pt>
    <dgm:pt modelId="{0A8A07C8-409D-4AB1-8C0E-DC063E6A3184}" type="sibTrans" cxnId="{9D382877-A3DD-47AC-8D2C-623EA9AB7ADA}">
      <dgm:prSet/>
      <dgm:spPr/>
      <dgm:t>
        <a:bodyPr/>
        <a:lstStyle/>
        <a:p>
          <a:endParaRPr lang="zh-CN" altLang="en-US"/>
        </a:p>
      </dgm:t>
    </dgm:pt>
    <dgm:pt modelId="{8E41AB15-2DE8-4885-8FBC-F9BAB010197B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zh-CN" sz="3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Index controller cluster</a:t>
          </a:r>
          <a:endParaRPr lang="zh-CN" altLang="en-US" sz="3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962BD825-D94D-4156-8238-9665F49C7F31}" type="parTrans" cxnId="{4BFCCC3D-8C90-4335-BE78-AA3A5B4E873F}">
      <dgm:prSet/>
      <dgm:spPr/>
      <dgm:t>
        <a:bodyPr/>
        <a:lstStyle/>
        <a:p>
          <a:endParaRPr lang="zh-CN" altLang="en-US"/>
        </a:p>
      </dgm:t>
    </dgm:pt>
    <dgm:pt modelId="{615B1B5F-3F90-48EC-93F0-A62569A02D05}" type="sibTrans" cxnId="{4BFCCC3D-8C90-4335-BE78-AA3A5B4E873F}">
      <dgm:prSet/>
      <dgm:spPr/>
      <dgm:t>
        <a:bodyPr/>
        <a:lstStyle/>
        <a:p>
          <a:endParaRPr lang="zh-CN" altLang="en-US"/>
        </a:p>
      </dgm:t>
    </dgm:pt>
    <dgm:pt modelId="{0B4D98D7-3604-44D6-AE18-D9509C70D125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3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Files at a 10 billion level</a:t>
          </a:r>
          <a:endParaRPr lang="zh-CN" altLang="en-US" sz="3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8F124138-1F30-4FAE-99F1-808DFC56D74E}" type="parTrans" cxnId="{7E9CC774-1667-4390-9EA8-D9BF8AB67270}">
      <dgm:prSet/>
      <dgm:spPr/>
      <dgm:t>
        <a:bodyPr/>
        <a:lstStyle/>
        <a:p>
          <a:endParaRPr lang="zh-CN" altLang="en-US"/>
        </a:p>
      </dgm:t>
    </dgm:pt>
    <dgm:pt modelId="{7304D426-5A9A-4159-AAF8-1B13C3EC185E}" type="sibTrans" cxnId="{7E9CC774-1667-4390-9EA8-D9BF8AB67270}">
      <dgm:prSet/>
      <dgm:spPr/>
      <dgm:t>
        <a:bodyPr/>
        <a:lstStyle/>
        <a:p>
          <a:endParaRPr lang="zh-CN" altLang="en-US"/>
        </a:p>
      </dgm:t>
    </dgm:pt>
    <dgm:pt modelId="{CB66C673-D824-48E1-B30E-84A68BF443F0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zh-CN" sz="3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Data controller cluster</a:t>
          </a:r>
          <a:endParaRPr lang="zh-CN" altLang="en-US" sz="3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1B7189F4-5398-4C4D-B279-B4826964B94C}" type="parTrans" cxnId="{0EE849A8-A5D0-4FD4-9FBB-25BDD747F847}">
      <dgm:prSet/>
      <dgm:spPr/>
      <dgm:t>
        <a:bodyPr/>
        <a:lstStyle/>
        <a:p>
          <a:endParaRPr lang="zh-CN" altLang="en-US"/>
        </a:p>
      </dgm:t>
    </dgm:pt>
    <dgm:pt modelId="{1BE15640-948B-47BD-91DC-C19265A36A5A}" type="sibTrans" cxnId="{0EE849A8-A5D0-4FD4-9FBB-25BDD747F847}">
      <dgm:prSet/>
      <dgm:spPr/>
      <dgm:t>
        <a:bodyPr/>
        <a:lstStyle/>
        <a:p>
          <a:endParaRPr lang="zh-CN" altLang="en-US"/>
        </a:p>
      </dgm:t>
    </dgm:pt>
    <dgm:pt modelId="{4F7575D8-356D-4A08-AAB1-90A28F21EC33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3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EB level storage capacity</a:t>
          </a:r>
          <a:endParaRPr lang="zh-CN" altLang="en-US" sz="3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2A41D352-314F-4900-8EB7-E75CDE391386}" type="parTrans" cxnId="{3D4D5336-A1E0-4CE6-B13E-00BFE136D199}">
      <dgm:prSet/>
      <dgm:spPr/>
      <dgm:t>
        <a:bodyPr/>
        <a:lstStyle/>
        <a:p>
          <a:endParaRPr lang="zh-CN" altLang="en-US"/>
        </a:p>
      </dgm:t>
    </dgm:pt>
    <dgm:pt modelId="{C64364F4-118B-4116-8D15-C2C356B949F2}" type="sibTrans" cxnId="{3D4D5336-A1E0-4CE6-B13E-00BFE136D199}">
      <dgm:prSet/>
      <dgm:spPr/>
      <dgm:t>
        <a:bodyPr/>
        <a:lstStyle/>
        <a:p>
          <a:endParaRPr lang="zh-CN" altLang="en-US"/>
        </a:p>
      </dgm:t>
    </dgm:pt>
    <dgm:pt modelId="{5EB940C9-04C1-4BB4-9352-CA65BFD4762F}" type="pres">
      <dgm:prSet presAssocID="{7F006FA5-007D-41CF-9355-96FCC8F4F0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56C99F8-3035-4E49-859D-62E901ACEB3B}" type="pres">
      <dgm:prSet presAssocID="{7FBE764E-9D1E-4DB4-8539-A09B7A84F17A}" presName="vertOne" presStyleCnt="0"/>
      <dgm:spPr/>
    </dgm:pt>
    <dgm:pt modelId="{63561C72-FACB-44A2-8AC1-DA9379426421}" type="pres">
      <dgm:prSet presAssocID="{7FBE764E-9D1E-4DB4-8539-A09B7A84F17A}" presName="txOne" presStyleLbl="node0" presStyleIdx="0" presStyleCnt="1" custScaleY="527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1AB0756-DA7A-428A-BC64-255DF881D96E}" type="pres">
      <dgm:prSet presAssocID="{7FBE764E-9D1E-4DB4-8539-A09B7A84F17A}" presName="parTransOne" presStyleCnt="0"/>
      <dgm:spPr/>
    </dgm:pt>
    <dgm:pt modelId="{E6021E45-4F74-4B9D-8EF8-4D8220D121F9}" type="pres">
      <dgm:prSet presAssocID="{7FBE764E-9D1E-4DB4-8539-A09B7A84F17A}" presName="horzOne" presStyleCnt="0"/>
      <dgm:spPr/>
    </dgm:pt>
    <dgm:pt modelId="{7C837DFE-F833-4448-B8D5-9DD247EF4E50}" type="pres">
      <dgm:prSet presAssocID="{8E41AB15-2DE8-4885-8FBC-F9BAB010197B}" presName="vertTwo" presStyleCnt="0"/>
      <dgm:spPr/>
    </dgm:pt>
    <dgm:pt modelId="{851635AE-7A28-41D2-82BF-AD6D65180794}" type="pres">
      <dgm:prSet presAssocID="{8E41AB15-2DE8-4885-8FBC-F9BAB010197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4A54944-790B-45B2-A49A-47E780CF2B6E}" type="pres">
      <dgm:prSet presAssocID="{8E41AB15-2DE8-4885-8FBC-F9BAB010197B}" presName="parTransTwo" presStyleCnt="0"/>
      <dgm:spPr/>
    </dgm:pt>
    <dgm:pt modelId="{1C5F7377-794D-43A2-9CAF-46400CFB9A2B}" type="pres">
      <dgm:prSet presAssocID="{8E41AB15-2DE8-4885-8FBC-F9BAB010197B}" presName="horzTwo" presStyleCnt="0"/>
      <dgm:spPr/>
    </dgm:pt>
    <dgm:pt modelId="{1E35156A-CFA8-4925-8D1E-3BDAB968FB03}" type="pres">
      <dgm:prSet presAssocID="{0B4D98D7-3604-44D6-AE18-D9509C70D125}" presName="vertThree" presStyleCnt="0"/>
      <dgm:spPr/>
    </dgm:pt>
    <dgm:pt modelId="{15F513ED-B54D-4555-885F-7E8AE03323B8}" type="pres">
      <dgm:prSet presAssocID="{0B4D98D7-3604-44D6-AE18-D9509C70D12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4667F9-1150-46EE-BE6E-FE03F063DBDE}" type="pres">
      <dgm:prSet presAssocID="{0B4D98D7-3604-44D6-AE18-D9509C70D125}" presName="horzThree" presStyleCnt="0"/>
      <dgm:spPr/>
    </dgm:pt>
    <dgm:pt modelId="{7A7BE54A-7317-4839-9D16-B0268A2FD83A}" type="pres">
      <dgm:prSet presAssocID="{615B1B5F-3F90-48EC-93F0-A62569A02D05}" presName="sibSpaceTwo" presStyleCnt="0"/>
      <dgm:spPr/>
    </dgm:pt>
    <dgm:pt modelId="{BF78B2C3-3CE6-4733-AA6C-64EBD242A937}" type="pres">
      <dgm:prSet presAssocID="{CB66C673-D824-48E1-B30E-84A68BF443F0}" presName="vertTwo" presStyleCnt="0"/>
      <dgm:spPr/>
    </dgm:pt>
    <dgm:pt modelId="{494C066A-DC1B-4A7B-BBFC-D7A64B036F2C}" type="pres">
      <dgm:prSet presAssocID="{CB66C673-D824-48E1-B30E-84A68BF443F0}" presName="txTwo" presStyleLbl="node2" presStyleIdx="1" presStyleCnt="2" custLinFactNeighborX="3094" custLinFactNeighborY="26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73420-FBEF-44D4-ABC3-02E4C4F9D726}" type="pres">
      <dgm:prSet presAssocID="{CB66C673-D824-48E1-B30E-84A68BF443F0}" presName="parTransTwo" presStyleCnt="0"/>
      <dgm:spPr/>
    </dgm:pt>
    <dgm:pt modelId="{466C05B4-3416-4972-94AB-1BD43300CDE5}" type="pres">
      <dgm:prSet presAssocID="{CB66C673-D824-48E1-B30E-84A68BF443F0}" presName="horzTwo" presStyleCnt="0"/>
      <dgm:spPr/>
    </dgm:pt>
    <dgm:pt modelId="{024096B8-F768-457B-9FB8-3A73ACB4EC37}" type="pres">
      <dgm:prSet presAssocID="{4F7575D8-356D-4A08-AAB1-90A28F21EC33}" presName="vertThree" presStyleCnt="0"/>
      <dgm:spPr/>
    </dgm:pt>
    <dgm:pt modelId="{41B7928A-1638-4114-97A5-B101F1089E14}" type="pres">
      <dgm:prSet presAssocID="{4F7575D8-356D-4A08-AAB1-90A28F21EC3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A9EAC0-56B3-4CB8-9C32-3378C40A0688}" type="pres">
      <dgm:prSet presAssocID="{4F7575D8-356D-4A08-AAB1-90A28F21EC33}" presName="horzThree" presStyleCnt="0"/>
      <dgm:spPr/>
    </dgm:pt>
  </dgm:ptLst>
  <dgm:cxnLst>
    <dgm:cxn modelId="{4836C570-5E1A-4B0E-883D-B8AD4DB270F9}" type="presOf" srcId="{CB66C673-D824-48E1-B30E-84A68BF443F0}" destId="{494C066A-DC1B-4A7B-BBFC-D7A64B036F2C}" srcOrd="0" destOrd="0" presId="urn:microsoft.com/office/officeart/2005/8/layout/hierarchy4"/>
    <dgm:cxn modelId="{4C9AC6DC-F4FB-4EBE-8B42-DAED3F1B16ED}" type="presOf" srcId="{4F7575D8-356D-4A08-AAB1-90A28F21EC33}" destId="{41B7928A-1638-4114-97A5-B101F1089E14}" srcOrd="0" destOrd="0" presId="urn:microsoft.com/office/officeart/2005/8/layout/hierarchy4"/>
    <dgm:cxn modelId="{3D4D5336-A1E0-4CE6-B13E-00BFE136D199}" srcId="{CB66C673-D824-48E1-B30E-84A68BF443F0}" destId="{4F7575D8-356D-4A08-AAB1-90A28F21EC33}" srcOrd="0" destOrd="0" parTransId="{2A41D352-314F-4900-8EB7-E75CDE391386}" sibTransId="{C64364F4-118B-4116-8D15-C2C356B949F2}"/>
    <dgm:cxn modelId="{EA6CA0DE-CFEA-48FE-93C4-9977D7AE7E66}" type="presOf" srcId="{7FBE764E-9D1E-4DB4-8539-A09B7A84F17A}" destId="{63561C72-FACB-44A2-8AC1-DA9379426421}" srcOrd="0" destOrd="0" presId="urn:microsoft.com/office/officeart/2005/8/layout/hierarchy4"/>
    <dgm:cxn modelId="{5C527385-85A4-4FDC-BFFE-827B406DCDB3}" type="presOf" srcId="{0B4D98D7-3604-44D6-AE18-D9509C70D125}" destId="{15F513ED-B54D-4555-885F-7E8AE03323B8}" srcOrd="0" destOrd="0" presId="urn:microsoft.com/office/officeart/2005/8/layout/hierarchy4"/>
    <dgm:cxn modelId="{4BFCCC3D-8C90-4335-BE78-AA3A5B4E873F}" srcId="{7FBE764E-9D1E-4DB4-8539-A09B7A84F17A}" destId="{8E41AB15-2DE8-4885-8FBC-F9BAB010197B}" srcOrd="0" destOrd="0" parTransId="{962BD825-D94D-4156-8238-9665F49C7F31}" sibTransId="{615B1B5F-3F90-48EC-93F0-A62569A02D05}"/>
    <dgm:cxn modelId="{0EE849A8-A5D0-4FD4-9FBB-25BDD747F847}" srcId="{7FBE764E-9D1E-4DB4-8539-A09B7A84F17A}" destId="{CB66C673-D824-48E1-B30E-84A68BF443F0}" srcOrd="1" destOrd="0" parTransId="{1B7189F4-5398-4C4D-B279-B4826964B94C}" sibTransId="{1BE15640-948B-47BD-91DC-C19265A36A5A}"/>
    <dgm:cxn modelId="{7E9CC774-1667-4390-9EA8-D9BF8AB67270}" srcId="{8E41AB15-2DE8-4885-8FBC-F9BAB010197B}" destId="{0B4D98D7-3604-44D6-AE18-D9509C70D125}" srcOrd="0" destOrd="0" parTransId="{8F124138-1F30-4FAE-99F1-808DFC56D74E}" sibTransId="{7304D426-5A9A-4159-AAF8-1B13C3EC185E}"/>
    <dgm:cxn modelId="{8650DBED-339E-40B8-9106-01F0FBB260F7}" type="presOf" srcId="{8E41AB15-2DE8-4885-8FBC-F9BAB010197B}" destId="{851635AE-7A28-41D2-82BF-AD6D65180794}" srcOrd="0" destOrd="0" presId="urn:microsoft.com/office/officeart/2005/8/layout/hierarchy4"/>
    <dgm:cxn modelId="{17C43C1E-D8D5-481E-8DBB-BE4F3720A9F5}" type="presOf" srcId="{7F006FA5-007D-41CF-9355-96FCC8F4F053}" destId="{5EB940C9-04C1-4BB4-9352-CA65BFD4762F}" srcOrd="0" destOrd="0" presId="urn:microsoft.com/office/officeart/2005/8/layout/hierarchy4"/>
    <dgm:cxn modelId="{9D382877-A3DD-47AC-8D2C-623EA9AB7ADA}" srcId="{7F006FA5-007D-41CF-9355-96FCC8F4F053}" destId="{7FBE764E-9D1E-4DB4-8539-A09B7A84F17A}" srcOrd="0" destOrd="0" parTransId="{44CE40D7-3A67-4F4E-8523-1212DB7688F9}" sibTransId="{0A8A07C8-409D-4AB1-8C0E-DC063E6A3184}"/>
    <dgm:cxn modelId="{DB1C7D22-A293-4283-932B-967421A46757}" type="presParOf" srcId="{5EB940C9-04C1-4BB4-9352-CA65BFD4762F}" destId="{656C99F8-3035-4E49-859D-62E901ACEB3B}" srcOrd="0" destOrd="0" presId="urn:microsoft.com/office/officeart/2005/8/layout/hierarchy4"/>
    <dgm:cxn modelId="{D31A6DCB-9910-4E6D-843A-5A732DD5AB30}" type="presParOf" srcId="{656C99F8-3035-4E49-859D-62E901ACEB3B}" destId="{63561C72-FACB-44A2-8AC1-DA9379426421}" srcOrd="0" destOrd="0" presId="urn:microsoft.com/office/officeart/2005/8/layout/hierarchy4"/>
    <dgm:cxn modelId="{D953AE63-5F61-4FCD-8916-3C7553AA6BB1}" type="presParOf" srcId="{656C99F8-3035-4E49-859D-62E901ACEB3B}" destId="{A1AB0756-DA7A-428A-BC64-255DF881D96E}" srcOrd="1" destOrd="0" presId="urn:microsoft.com/office/officeart/2005/8/layout/hierarchy4"/>
    <dgm:cxn modelId="{D5782B62-B730-4A8E-B64C-C73593841645}" type="presParOf" srcId="{656C99F8-3035-4E49-859D-62E901ACEB3B}" destId="{E6021E45-4F74-4B9D-8EF8-4D8220D121F9}" srcOrd="2" destOrd="0" presId="urn:microsoft.com/office/officeart/2005/8/layout/hierarchy4"/>
    <dgm:cxn modelId="{9D28F3BF-5EBA-49BC-BF4E-7AA748C63E64}" type="presParOf" srcId="{E6021E45-4F74-4B9D-8EF8-4D8220D121F9}" destId="{7C837DFE-F833-4448-B8D5-9DD247EF4E50}" srcOrd="0" destOrd="0" presId="urn:microsoft.com/office/officeart/2005/8/layout/hierarchy4"/>
    <dgm:cxn modelId="{ABEC739C-1FC5-4339-9955-01311234AF82}" type="presParOf" srcId="{7C837DFE-F833-4448-B8D5-9DD247EF4E50}" destId="{851635AE-7A28-41D2-82BF-AD6D65180794}" srcOrd="0" destOrd="0" presId="urn:microsoft.com/office/officeart/2005/8/layout/hierarchy4"/>
    <dgm:cxn modelId="{5DFBC8A4-922A-42D6-BA4A-77FCF354F7E3}" type="presParOf" srcId="{7C837DFE-F833-4448-B8D5-9DD247EF4E50}" destId="{C4A54944-790B-45B2-A49A-47E780CF2B6E}" srcOrd="1" destOrd="0" presId="urn:microsoft.com/office/officeart/2005/8/layout/hierarchy4"/>
    <dgm:cxn modelId="{A264F5C1-032D-4832-9092-81B771DC30E2}" type="presParOf" srcId="{7C837DFE-F833-4448-B8D5-9DD247EF4E50}" destId="{1C5F7377-794D-43A2-9CAF-46400CFB9A2B}" srcOrd="2" destOrd="0" presId="urn:microsoft.com/office/officeart/2005/8/layout/hierarchy4"/>
    <dgm:cxn modelId="{E75C9047-0A11-466C-AC0F-5E767DF93A74}" type="presParOf" srcId="{1C5F7377-794D-43A2-9CAF-46400CFB9A2B}" destId="{1E35156A-CFA8-4925-8D1E-3BDAB968FB03}" srcOrd="0" destOrd="0" presId="urn:microsoft.com/office/officeart/2005/8/layout/hierarchy4"/>
    <dgm:cxn modelId="{53562C74-AE1B-4205-A1D5-F5324E053C5F}" type="presParOf" srcId="{1E35156A-CFA8-4925-8D1E-3BDAB968FB03}" destId="{15F513ED-B54D-4555-885F-7E8AE03323B8}" srcOrd="0" destOrd="0" presId="urn:microsoft.com/office/officeart/2005/8/layout/hierarchy4"/>
    <dgm:cxn modelId="{EBBC1182-99A5-4260-87C2-C4E08E224582}" type="presParOf" srcId="{1E35156A-CFA8-4925-8D1E-3BDAB968FB03}" destId="{F24667F9-1150-46EE-BE6E-FE03F063DBDE}" srcOrd="1" destOrd="0" presId="urn:microsoft.com/office/officeart/2005/8/layout/hierarchy4"/>
    <dgm:cxn modelId="{7C555E84-431D-40D3-A7C5-903535FBCC34}" type="presParOf" srcId="{E6021E45-4F74-4B9D-8EF8-4D8220D121F9}" destId="{7A7BE54A-7317-4839-9D16-B0268A2FD83A}" srcOrd="1" destOrd="0" presId="urn:microsoft.com/office/officeart/2005/8/layout/hierarchy4"/>
    <dgm:cxn modelId="{059B0360-4B42-4B11-9D2D-F67D83D8B3B9}" type="presParOf" srcId="{E6021E45-4F74-4B9D-8EF8-4D8220D121F9}" destId="{BF78B2C3-3CE6-4733-AA6C-64EBD242A937}" srcOrd="2" destOrd="0" presId="urn:microsoft.com/office/officeart/2005/8/layout/hierarchy4"/>
    <dgm:cxn modelId="{1E54D4F2-C9A1-4B88-9ED5-0232FD187F05}" type="presParOf" srcId="{BF78B2C3-3CE6-4733-AA6C-64EBD242A937}" destId="{494C066A-DC1B-4A7B-BBFC-D7A64B036F2C}" srcOrd="0" destOrd="0" presId="urn:microsoft.com/office/officeart/2005/8/layout/hierarchy4"/>
    <dgm:cxn modelId="{34E73F1F-71E8-44C9-ADC7-6D6A3937FC7F}" type="presParOf" srcId="{BF78B2C3-3CE6-4733-AA6C-64EBD242A937}" destId="{85F73420-FBEF-44D4-ABC3-02E4C4F9D726}" srcOrd="1" destOrd="0" presId="urn:microsoft.com/office/officeart/2005/8/layout/hierarchy4"/>
    <dgm:cxn modelId="{7B8755A1-5EA8-4971-BC42-9FC08E46D0B6}" type="presParOf" srcId="{BF78B2C3-3CE6-4733-AA6C-64EBD242A937}" destId="{466C05B4-3416-4972-94AB-1BD43300CDE5}" srcOrd="2" destOrd="0" presId="urn:microsoft.com/office/officeart/2005/8/layout/hierarchy4"/>
    <dgm:cxn modelId="{D31A9906-1150-43B7-8AB2-EECD15AA2F41}" type="presParOf" srcId="{466C05B4-3416-4972-94AB-1BD43300CDE5}" destId="{024096B8-F768-457B-9FB8-3A73ACB4EC37}" srcOrd="0" destOrd="0" presId="urn:microsoft.com/office/officeart/2005/8/layout/hierarchy4"/>
    <dgm:cxn modelId="{3228DF77-8DAD-41DE-99C0-D704619CD6E8}" type="presParOf" srcId="{024096B8-F768-457B-9FB8-3A73ACB4EC37}" destId="{41B7928A-1638-4114-97A5-B101F1089E14}" srcOrd="0" destOrd="0" presId="urn:microsoft.com/office/officeart/2005/8/layout/hierarchy4"/>
    <dgm:cxn modelId="{E7719B3F-9843-4306-929C-478EB1327523}" type="presParOf" srcId="{024096B8-F768-457B-9FB8-3A73ACB4EC37}" destId="{53A9EAC0-56B3-4CB8-9C32-3378C40A06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9E38E-1CE0-43EE-872B-2A1F8E51B77E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F6562408-DFFB-48CD-90AF-6B41E6CD07D1}">
      <dgm:prSet custT="1"/>
      <dgm:spPr/>
      <dgm:t>
        <a:bodyPr/>
        <a:lstStyle/>
        <a:p>
          <a:pPr rtl="0"/>
          <a:r>
            <a:rPr lang="en-US" altLang="zh-CN" sz="20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Access interfaces</a:t>
          </a:r>
          <a:endParaRPr lang="zh-CN" altLang="en-US" sz="2000" b="1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6FD0B2BB-9199-4964-B0C0-7FCB42F9FC89}" type="parTrans" cxnId="{E6BEA5BE-1438-4D63-80F5-D9741C7C784E}">
      <dgm:prSet/>
      <dgm:spPr/>
      <dgm:t>
        <a:bodyPr/>
        <a:lstStyle/>
        <a:p>
          <a:endParaRPr lang="zh-CN" altLang="en-US"/>
        </a:p>
      </dgm:t>
    </dgm:pt>
    <dgm:pt modelId="{4E6F4C9C-3684-4BB4-AC82-EB4ADE56BB4D}" type="sibTrans" cxnId="{E6BEA5BE-1438-4D63-80F5-D9741C7C784E}">
      <dgm:prSet/>
      <dgm:spPr/>
      <dgm:t>
        <a:bodyPr/>
        <a:lstStyle/>
        <a:p>
          <a:endParaRPr lang="zh-CN" altLang="en-US"/>
        </a:p>
      </dgm:t>
    </dgm:pt>
    <dgm:pt modelId="{59136430-320E-40BA-9B03-C549E119F6A6}">
      <dgm:prSet custT="1"/>
      <dgm:spPr/>
      <dgm:t>
        <a:bodyPr/>
        <a:lstStyle/>
        <a:p>
          <a:pPr rtl="0"/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Private Linux, Windows kernel access interfaces</a:t>
          </a:r>
          <a:endParaRPr lang="zh-CN" sz="2000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167CE552-3378-42E2-96B3-4FCC31EC7693}" type="parTrans" cxnId="{126D4735-281F-477A-BCF5-94B8461483E4}">
      <dgm:prSet/>
      <dgm:spPr/>
      <dgm:t>
        <a:bodyPr/>
        <a:lstStyle/>
        <a:p>
          <a:endParaRPr lang="zh-CN" altLang="en-US"/>
        </a:p>
      </dgm:t>
    </dgm:pt>
    <dgm:pt modelId="{DFB92C4A-1BE4-4648-8655-77FF6E8F44FE}" type="sibTrans" cxnId="{126D4735-281F-477A-BCF5-94B8461483E4}">
      <dgm:prSet/>
      <dgm:spPr/>
      <dgm:t>
        <a:bodyPr/>
        <a:lstStyle/>
        <a:p>
          <a:endParaRPr lang="zh-CN" altLang="en-US"/>
        </a:p>
      </dgm:t>
    </dgm:pt>
    <dgm:pt modelId="{2976851E-08B0-4688-8333-6357A4529D3C}">
      <dgm:prSet custT="1"/>
      <dgm:spPr/>
      <dgm:t>
        <a:bodyPr/>
        <a:lstStyle/>
        <a:p>
          <a:pPr rtl="0"/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Standard NFS, CIFS interfaces</a:t>
          </a:r>
          <a:endParaRPr lang="zh-CN" sz="2000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18156A07-2998-4ED9-B8E0-BE325763E79D}" type="parTrans" cxnId="{A4D75BCC-6AD5-4D49-B6DC-B79CB3EBCCEC}">
      <dgm:prSet/>
      <dgm:spPr/>
      <dgm:t>
        <a:bodyPr/>
        <a:lstStyle/>
        <a:p>
          <a:endParaRPr lang="zh-CN" altLang="en-US"/>
        </a:p>
      </dgm:t>
    </dgm:pt>
    <dgm:pt modelId="{C82C6353-B69E-4A9E-B757-82C85B23356C}" type="sibTrans" cxnId="{A4D75BCC-6AD5-4D49-B6DC-B79CB3EBCCEC}">
      <dgm:prSet/>
      <dgm:spPr/>
      <dgm:t>
        <a:bodyPr/>
        <a:lstStyle/>
        <a:p>
          <a:endParaRPr lang="zh-CN" altLang="en-US"/>
        </a:p>
      </dgm:t>
    </dgm:pt>
    <dgm:pt modelId="{98F12005-2198-4F98-ABAC-EE6A1DF6E174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POSIX API</a:t>
          </a:r>
          <a:endParaRPr lang="zh-CN" sz="2000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3EBE3037-0148-455A-9E1F-9B9210711431}" type="parTrans" cxnId="{42130C00-A244-4226-908E-4ABDADD60FDF}">
      <dgm:prSet/>
      <dgm:spPr/>
      <dgm:t>
        <a:bodyPr/>
        <a:lstStyle/>
        <a:p>
          <a:endParaRPr lang="zh-CN" altLang="en-US"/>
        </a:p>
      </dgm:t>
    </dgm:pt>
    <dgm:pt modelId="{10D84A57-AF7C-4BA8-A4C1-634305E27AD0}" type="sibTrans" cxnId="{42130C00-A244-4226-908E-4ABDADD60FDF}">
      <dgm:prSet/>
      <dgm:spPr/>
      <dgm:t>
        <a:bodyPr/>
        <a:lstStyle/>
        <a:p>
          <a:endParaRPr lang="zh-CN" altLang="en-US"/>
        </a:p>
      </dgm:t>
    </dgm:pt>
    <dgm:pt modelId="{E312C989-53A1-427A-BDEC-9D91FC0A5F5E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MapReduce </a:t>
          </a:r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programming interface</a:t>
          </a:r>
          <a:endParaRPr lang="zh-CN" sz="2000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DF741E8F-54C3-492D-808A-1021A6BAD9DC}" type="parTrans" cxnId="{2284601B-E153-4A0D-B875-F6520B87B9F7}">
      <dgm:prSet/>
      <dgm:spPr/>
      <dgm:t>
        <a:bodyPr/>
        <a:lstStyle/>
        <a:p>
          <a:endParaRPr lang="zh-CN" altLang="en-US"/>
        </a:p>
      </dgm:t>
    </dgm:pt>
    <dgm:pt modelId="{15E841A3-E550-4FD4-AAB1-AEAF4D39A5D6}" type="sibTrans" cxnId="{2284601B-E153-4A0D-B875-F6520B87B9F7}">
      <dgm:prSet/>
      <dgm:spPr/>
      <dgm:t>
        <a:bodyPr/>
        <a:lstStyle/>
        <a:p>
          <a:endParaRPr lang="zh-CN" altLang="en-US"/>
        </a:p>
      </dgm:t>
    </dgm:pt>
    <dgm:pt modelId="{46309455-78C1-47A6-A908-07A4EB2A3D05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REST </a:t>
          </a:r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programming interface</a:t>
          </a:r>
          <a:endParaRPr lang="zh-CN" sz="2000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CF632542-78C1-4068-A0D0-E75088381084}" type="parTrans" cxnId="{C4418FE2-9C70-40DE-A30A-7BF77906EA3A}">
      <dgm:prSet/>
      <dgm:spPr/>
      <dgm:t>
        <a:bodyPr/>
        <a:lstStyle/>
        <a:p>
          <a:endParaRPr lang="zh-CN" altLang="en-US"/>
        </a:p>
      </dgm:t>
    </dgm:pt>
    <dgm:pt modelId="{40DE8FB2-D2E5-4BA4-A1E1-CD5D45AA0582}" type="sibTrans" cxnId="{C4418FE2-9C70-40DE-A30A-7BF77906EA3A}">
      <dgm:prSet/>
      <dgm:spPr/>
      <dgm:t>
        <a:bodyPr/>
        <a:lstStyle/>
        <a:p>
          <a:endParaRPr lang="zh-CN" altLang="en-US"/>
        </a:p>
      </dgm:t>
    </dgm:pt>
    <dgm:pt modelId="{CF520A6D-0544-4436-913F-D02A50A60C28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SOAP </a:t>
          </a:r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programming interface</a:t>
          </a:r>
          <a:endParaRPr lang="zh-CN" sz="2000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865A3581-AE12-4918-954A-39045C3B5355}" type="parTrans" cxnId="{48DC964C-BC4F-488B-B270-C450CA381337}">
      <dgm:prSet/>
      <dgm:spPr/>
      <dgm:t>
        <a:bodyPr/>
        <a:lstStyle/>
        <a:p>
          <a:endParaRPr lang="zh-CN" altLang="en-US"/>
        </a:p>
      </dgm:t>
    </dgm:pt>
    <dgm:pt modelId="{8588D9BB-DFE9-4217-AD70-42B4256708B3}" type="sibTrans" cxnId="{48DC964C-BC4F-488B-B270-C450CA381337}">
      <dgm:prSet/>
      <dgm:spPr/>
      <dgm:t>
        <a:bodyPr/>
        <a:lstStyle/>
        <a:p>
          <a:endParaRPr lang="zh-CN" altLang="en-US"/>
        </a:p>
      </dgm:t>
    </dgm:pt>
    <dgm:pt modelId="{06D68B6B-BBA9-4D07-ACDF-FF867AAE5858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SNMP </a:t>
          </a:r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interface</a:t>
          </a:r>
          <a:endParaRPr lang="zh-CN" sz="2000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7A90C6B7-2602-4D4F-9792-38F4347D832B}" type="parTrans" cxnId="{121577F6-F1D6-4A06-A5AF-51A37D7A0757}">
      <dgm:prSet/>
      <dgm:spPr/>
      <dgm:t>
        <a:bodyPr/>
        <a:lstStyle/>
        <a:p>
          <a:endParaRPr lang="zh-CN" altLang="en-US"/>
        </a:p>
      </dgm:t>
    </dgm:pt>
    <dgm:pt modelId="{269777D4-BFE8-4F68-B6B6-AC69010BA25A}" type="sibTrans" cxnId="{121577F6-F1D6-4A06-A5AF-51A37D7A0757}">
      <dgm:prSet/>
      <dgm:spPr/>
      <dgm:t>
        <a:bodyPr/>
        <a:lstStyle/>
        <a:p>
          <a:endParaRPr lang="zh-CN" altLang="en-US"/>
        </a:p>
      </dgm:t>
    </dgm:pt>
    <dgm:pt modelId="{04EAD1B4-0FEC-4F32-B460-48DC069B042E}">
      <dgm:prSet custT="1"/>
      <dgm:spPr/>
      <dgm:t>
        <a:bodyPr/>
        <a:lstStyle/>
        <a:p>
          <a:pPr rtl="0"/>
          <a:r>
            <a:rPr lang="en-US" altLang="zh-CN" sz="20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Network interface</a:t>
          </a:r>
          <a:endParaRPr lang="zh-CN" altLang="en-US" sz="2000" b="1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95860CD6-C8B5-413F-B149-3D9CBAC90907}" type="parTrans" cxnId="{9CD3074B-AD3F-4462-B72D-8D8F994987CB}">
      <dgm:prSet/>
      <dgm:spPr/>
      <dgm:t>
        <a:bodyPr/>
        <a:lstStyle/>
        <a:p>
          <a:endParaRPr lang="zh-CN" altLang="en-US"/>
        </a:p>
      </dgm:t>
    </dgm:pt>
    <dgm:pt modelId="{0002449D-91EA-42CC-9CD6-B2DE3B7F003A}" type="sibTrans" cxnId="{9CD3074B-AD3F-4462-B72D-8D8F994987CB}">
      <dgm:prSet/>
      <dgm:spPr/>
      <dgm:t>
        <a:bodyPr/>
        <a:lstStyle/>
        <a:p>
          <a:endParaRPr lang="zh-CN" altLang="en-US"/>
        </a:p>
      </dgm:t>
    </dgm:pt>
    <dgm:pt modelId="{1D284901-D3BC-4CF2-9BA9-8A395D5A93C9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20Gb/40Gb/56Gb IB</a:t>
          </a:r>
          <a:endParaRPr lang="zh-CN" sz="2000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22FAD611-0C0E-484E-8D2E-80D588CE5CF6}" type="parTrans" cxnId="{3A63DE4F-ACAA-4D77-AE3B-A6123F90CD9D}">
      <dgm:prSet/>
      <dgm:spPr/>
      <dgm:t>
        <a:bodyPr/>
        <a:lstStyle/>
        <a:p>
          <a:endParaRPr lang="zh-CN" altLang="en-US"/>
        </a:p>
      </dgm:t>
    </dgm:pt>
    <dgm:pt modelId="{42DDCCE3-CD8A-4076-B1C7-12FBF25B0C38}" type="sibTrans" cxnId="{3A63DE4F-ACAA-4D77-AE3B-A6123F90CD9D}">
      <dgm:prSet/>
      <dgm:spPr/>
      <dgm:t>
        <a:bodyPr/>
        <a:lstStyle/>
        <a:p>
          <a:endParaRPr lang="zh-CN" altLang="en-US"/>
        </a:p>
      </dgm:t>
    </dgm:pt>
    <dgm:pt modelId="{CF70509C-B892-4C7A-B1BB-C393CA9773F9}">
      <dgm:prSet custT="1"/>
      <dgm:spPr/>
      <dgm:t>
        <a:bodyPr/>
        <a:lstStyle/>
        <a:p>
          <a:pPr rtl="0"/>
          <a:r>
            <a:rPr lang="en-US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10Gb/1Gb </a:t>
          </a:r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Ethernet</a:t>
          </a:r>
          <a:endParaRPr lang="zh-CN" sz="2000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66D9EE7A-253C-4037-A0BC-648FC730873F}" type="parTrans" cxnId="{1FD48472-F1B3-4E42-B4C8-B9E5AB673CB0}">
      <dgm:prSet/>
      <dgm:spPr/>
      <dgm:t>
        <a:bodyPr/>
        <a:lstStyle/>
        <a:p>
          <a:endParaRPr lang="zh-CN" altLang="en-US"/>
        </a:p>
      </dgm:t>
    </dgm:pt>
    <dgm:pt modelId="{F0174C93-7372-4814-A7CA-7A6B674B5563}" type="sibTrans" cxnId="{1FD48472-F1B3-4E42-B4C8-B9E5AB673CB0}">
      <dgm:prSet/>
      <dgm:spPr/>
      <dgm:t>
        <a:bodyPr/>
        <a:lstStyle/>
        <a:p>
          <a:endParaRPr lang="zh-CN" altLang="en-US"/>
        </a:p>
      </dgm:t>
    </dgm:pt>
    <dgm:pt modelId="{D21A7A39-649B-4023-9746-649180B3100D}">
      <dgm:prSet custT="1"/>
      <dgm:spPr/>
      <dgm:t>
        <a:bodyPr/>
        <a:lstStyle/>
        <a:p>
          <a:pPr rtl="0"/>
          <a:r>
            <a:rPr lang="en-US" altLang="zh-CN" sz="2000" b="1" u="none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Support load balancing and redundancy </a:t>
          </a:r>
          <a:endParaRPr lang="zh-CN" altLang="en-US" sz="2000" b="1" u="none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gm:t>
    </dgm:pt>
    <dgm:pt modelId="{AB3C95F9-50CE-460C-B949-0FB64E895D4F}" type="sibTrans" cxnId="{728A0F3E-CB6E-42E5-9BDE-C55A9487AF69}">
      <dgm:prSet/>
      <dgm:spPr/>
      <dgm:t>
        <a:bodyPr/>
        <a:lstStyle/>
        <a:p>
          <a:endParaRPr lang="zh-CN" altLang="en-US"/>
        </a:p>
      </dgm:t>
    </dgm:pt>
    <dgm:pt modelId="{E5F338EF-F2AC-4D37-AF1A-EED9BAADA73F}" type="parTrans" cxnId="{728A0F3E-CB6E-42E5-9BDE-C55A9487AF69}">
      <dgm:prSet/>
      <dgm:spPr/>
      <dgm:t>
        <a:bodyPr/>
        <a:lstStyle/>
        <a:p>
          <a:endParaRPr lang="zh-CN" altLang="en-US"/>
        </a:p>
      </dgm:t>
    </dgm:pt>
    <dgm:pt modelId="{BCACD80F-0EA7-4B95-BE40-CD361C5CA5D8}" type="pres">
      <dgm:prSet presAssocID="{0869E38E-1CE0-43EE-872B-2A1F8E51B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83D636-D657-4B06-84CB-9E6078058B98}" type="pres">
      <dgm:prSet presAssocID="{F6562408-DFFB-48CD-90AF-6B41E6CD07D1}" presName="parentLin" presStyleCnt="0"/>
      <dgm:spPr/>
    </dgm:pt>
    <dgm:pt modelId="{17691C9F-0EF7-405C-8596-93CFCEC1108E}" type="pres">
      <dgm:prSet presAssocID="{F6562408-DFFB-48CD-90AF-6B41E6CD07D1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7D25112C-F27F-450E-B86C-12FB5A08CE9A}" type="pres">
      <dgm:prSet presAssocID="{F6562408-DFFB-48CD-90AF-6B41E6CD07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7A0940-09D3-47E5-8217-B5159FE24E2C}" type="pres">
      <dgm:prSet presAssocID="{F6562408-DFFB-48CD-90AF-6B41E6CD07D1}" presName="negativeSpace" presStyleCnt="0"/>
      <dgm:spPr/>
    </dgm:pt>
    <dgm:pt modelId="{CC7E2344-DD6C-4B0D-9DDE-DEA340CC5EC2}" type="pres">
      <dgm:prSet presAssocID="{F6562408-DFFB-48CD-90AF-6B41E6CD07D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2B4F3D-C843-4043-984A-635139B38FD4}" type="pres">
      <dgm:prSet presAssocID="{4E6F4C9C-3684-4BB4-AC82-EB4ADE56BB4D}" presName="spaceBetweenRectangles" presStyleCnt="0"/>
      <dgm:spPr/>
    </dgm:pt>
    <dgm:pt modelId="{812C22CF-0516-4707-A904-823A3DB5D4E9}" type="pres">
      <dgm:prSet presAssocID="{04EAD1B4-0FEC-4F32-B460-48DC069B042E}" presName="parentLin" presStyleCnt="0"/>
      <dgm:spPr/>
    </dgm:pt>
    <dgm:pt modelId="{87ED4DBD-5976-4024-8946-F2A1678E329E}" type="pres">
      <dgm:prSet presAssocID="{04EAD1B4-0FEC-4F32-B460-48DC069B042E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9FBC54FD-5CEF-4AA2-861A-34584E00E158}" type="pres">
      <dgm:prSet presAssocID="{04EAD1B4-0FEC-4F32-B460-48DC069B04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757414-76A1-4A67-9C14-BB77A08D1F23}" type="pres">
      <dgm:prSet presAssocID="{04EAD1B4-0FEC-4F32-B460-48DC069B042E}" presName="negativeSpace" presStyleCnt="0"/>
      <dgm:spPr/>
    </dgm:pt>
    <dgm:pt modelId="{F0955D23-F077-40C6-A1B1-43BAF558631A}" type="pres">
      <dgm:prSet presAssocID="{04EAD1B4-0FEC-4F32-B460-48DC069B042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4D75BCC-6AD5-4D49-B6DC-B79CB3EBCCEC}" srcId="{F6562408-DFFB-48CD-90AF-6B41E6CD07D1}" destId="{2976851E-08B0-4688-8333-6357A4529D3C}" srcOrd="1" destOrd="0" parTransId="{18156A07-2998-4ED9-B8E0-BE325763E79D}" sibTransId="{C82C6353-B69E-4A9E-B757-82C85B23356C}"/>
    <dgm:cxn modelId="{9CD3074B-AD3F-4462-B72D-8D8F994987CB}" srcId="{0869E38E-1CE0-43EE-872B-2A1F8E51B77E}" destId="{04EAD1B4-0FEC-4F32-B460-48DC069B042E}" srcOrd="1" destOrd="0" parTransId="{95860CD6-C8B5-413F-B149-3D9CBAC90907}" sibTransId="{0002449D-91EA-42CC-9CD6-B2DE3B7F003A}"/>
    <dgm:cxn modelId="{76B48DFC-9FFE-4CD9-AD5A-06A1CCB48A82}" type="presOf" srcId="{CF70509C-B892-4C7A-B1BB-C393CA9773F9}" destId="{F0955D23-F077-40C6-A1B1-43BAF558631A}" srcOrd="0" destOrd="1" presId="urn:microsoft.com/office/officeart/2005/8/layout/list1"/>
    <dgm:cxn modelId="{2284601B-E153-4A0D-B875-F6520B87B9F7}" srcId="{F6562408-DFFB-48CD-90AF-6B41E6CD07D1}" destId="{E312C989-53A1-427A-BDEC-9D91FC0A5F5E}" srcOrd="3" destOrd="0" parTransId="{DF741E8F-54C3-492D-808A-1021A6BAD9DC}" sibTransId="{15E841A3-E550-4FD4-AAB1-AEAF4D39A5D6}"/>
    <dgm:cxn modelId="{870414A3-317D-47F5-A188-505709F5EF0A}" type="presOf" srcId="{04EAD1B4-0FEC-4F32-B460-48DC069B042E}" destId="{9FBC54FD-5CEF-4AA2-861A-34584E00E158}" srcOrd="1" destOrd="0" presId="urn:microsoft.com/office/officeart/2005/8/layout/list1"/>
    <dgm:cxn modelId="{6FBEDCE6-73BE-4575-82E2-02D7341D773C}" type="presOf" srcId="{F6562408-DFFB-48CD-90AF-6B41E6CD07D1}" destId="{17691C9F-0EF7-405C-8596-93CFCEC1108E}" srcOrd="0" destOrd="0" presId="urn:microsoft.com/office/officeart/2005/8/layout/list1"/>
    <dgm:cxn modelId="{11ED3DDD-3A3A-4A63-9535-E5CD391C5746}" type="presOf" srcId="{98F12005-2198-4F98-ABAC-EE6A1DF6E174}" destId="{CC7E2344-DD6C-4B0D-9DDE-DEA340CC5EC2}" srcOrd="0" destOrd="2" presId="urn:microsoft.com/office/officeart/2005/8/layout/list1"/>
    <dgm:cxn modelId="{C4418FE2-9C70-40DE-A30A-7BF77906EA3A}" srcId="{F6562408-DFFB-48CD-90AF-6B41E6CD07D1}" destId="{46309455-78C1-47A6-A908-07A4EB2A3D05}" srcOrd="4" destOrd="0" parTransId="{CF632542-78C1-4068-A0D0-E75088381084}" sibTransId="{40DE8FB2-D2E5-4BA4-A1E1-CD5D45AA0582}"/>
    <dgm:cxn modelId="{22E9177E-A21E-432E-8D55-578689549864}" type="presOf" srcId="{E312C989-53A1-427A-BDEC-9D91FC0A5F5E}" destId="{CC7E2344-DD6C-4B0D-9DDE-DEA340CC5EC2}" srcOrd="0" destOrd="3" presId="urn:microsoft.com/office/officeart/2005/8/layout/list1"/>
    <dgm:cxn modelId="{84DA9009-8CE7-4598-826C-DBB3CB6EE067}" type="presOf" srcId="{F6562408-DFFB-48CD-90AF-6B41E6CD07D1}" destId="{7D25112C-F27F-450E-B86C-12FB5A08CE9A}" srcOrd="1" destOrd="0" presId="urn:microsoft.com/office/officeart/2005/8/layout/list1"/>
    <dgm:cxn modelId="{59E15782-73A2-4F5C-B602-B5A90541AA23}" type="presOf" srcId="{1D284901-D3BC-4CF2-9BA9-8A395D5A93C9}" destId="{F0955D23-F077-40C6-A1B1-43BAF558631A}" srcOrd="0" destOrd="0" presId="urn:microsoft.com/office/officeart/2005/8/layout/list1"/>
    <dgm:cxn modelId="{728A0F3E-CB6E-42E5-9BDE-C55A9487AF69}" srcId="{04EAD1B4-0FEC-4F32-B460-48DC069B042E}" destId="{D21A7A39-649B-4023-9746-649180B3100D}" srcOrd="2" destOrd="0" parTransId="{E5F338EF-F2AC-4D37-AF1A-EED9BAADA73F}" sibTransId="{AB3C95F9-50CE-460C-B949-0FB64E895D4F}"/>
    <dgm:cxn modelId="{53A9B56D-15E6-4EBF-B46D-781C23AD4F9D}" type="presOf" srcId="{46309455-78C1-47A6-A908-07A4EB2A3D05}" destId="{CC7E2344-DD6C-4B0D-9DDE-DEA340CC5EC2}" srcOrd="0" destOrd="4" presId="urn:microsoft.com/office/officeart/2005/8/layout/list1"/>
    <dgm:cxn modelId="{1FD48472-F1B3-4E42-B4C8-B9E5AB673CB0}" srcId="{04EAD1B4-0FEC-4F32-B460-48DC069B042E}" destId="{CF70509C-B892-4C7A-B1BB-C393CA9773F9}" srcOrd="1" destOrd="0" parTransId="{66D9EE7A-253C-4037-A0BC-648FC730873F}" sibTransId="{F0174C93-7372-4814-A7CA-7A6B674B5563}"/>
    <dgm:cxn modelId="{E6BEA5BE-1438-4D63-80F5-D9741C7C784E}" srcId="{0869E38E-1CE0-43EE-872B-2A1F8E51B77E}" destId="{F6562408-DFFB-48CD-90AF-6B41E6CD07D1}" srcOrd="0" destOrd="0" parTransId="{6FD0B2BB-9199-4964-B0C0-7FCB42F9FC89}" sibTransId="{4E6F4C9C-3684-4BB4-AC82-EB4ADE56BB4D}"/>
    <dgm:cxn modelId="{8B283BC6-1357-49AD-8101-4869798DDD86}" type="presOf" srcId="{CF520A6D-0544-4436-913F-D02A50A60C28}" destId="{CC7E2344-DD6C-4B0D-9DDE-DEA340CC5EC2}" srcOrd="0" destOrd="5" presId="urn:microsoft.com/office/officeart/2005/8/layout/list1"/>
    <dgm:cxn modelId="{126D4735-281F-477A-BCF5-94B8461483E4}" srcId="{F6562408-DFFB-48CD-90AF-6B41E6CD07D1}" destId="{59136430-320E-40BA-9B03-C549E119F6A6}" srcOrd="0" destOrd="0" parTransId="{167CE552-3378-42E2-96B3-4FCC31EC7693}" sibTransId="{DFB92C4A-1BE4-4648-8655-77FF6E8F44FE}"/>
    <dgm:cxn modelId="{9927C16E-6923-4651-891B-9EFA8938B973}" type="presOf" srcId="{2976851E-08B0-4688-8333-6357A4529D3C}" destId="{CC7E2344-DD6C-4B0D-9DDE-DEA340CC5EC2}" srcOrd="0" destOrd="1" presId="urn:microsoft.com/office/officeart/2005/8/layout/list1"/>
    <dgm:cxn modelId="{121577F6-F1D6-4A06-A5AF-51A37D7A0757}" srcId="{F6562408-DFFB-48CD-90AF-6B41E6CD07D1}" destId="{06D68B6B-BBA9-4D07-ACDF-FF867AAE5858}" srcOrd="6" destOrd="0" parTransId="{7A90C6B7-2602-4D4F-9792-38F4347D832B}" sibTransId="{269777D4-BFE8-4F68-B6B6-AC69010BA25A}"/>
    <dgm:cxn modelId="{5452D678-E214-4706-B59B-B09C06693557}" type="presOf" srcId="{06D68B6B-BBA9-4D07-ACDF-FF867AAE5858}" destId="{CC7E2344-DD6C-4B0D-9DDE-DEA340CC5EC2}" srcOrd="0" destOrd="6" presId="urn:microsoft.com/office/officeart/2005/8/layout/list1"/>
    <dgm:cxn modelId="{48DC964C-BC4F-488B-B270-C450CA381337}" srcId="{F6562408-DFFB-48CD-90AF-6B41E6CD07D1}" destId="{CF520A6D-0544-4436-913F-D02A50A60C28}" srcOrd="5" destOrd="0" parTransId="{865A3581-AE12-4918-954A-39045C3B5355}" sibTransId="{8588D9BB-DFE9-4217-AD70-42B4256708B3}"/>
    <dgm:cxn modelId="{195D4A63-B008-497E-8F05-427A25F1A7AB}" type="presOf" srcId="{59136430-320E-40BA-9B03-C549E119F6A6}" destId="{CC7E2344-DD6C-4B0D-9DDE-DEA340CC5EC2}" srcOrd="0" destOrd="0" presId="urn:microsoft.com/office/officeart/2005/8/layout/list1"/>
    <dgm:cxn modelId="{BB056F11-B917-40F9-A827-8627A2DDD496}" type="presOf" srcId="{D21A7A39-649B-4023-9746-649180B3100D}" destId="{F0955D23-F077-40C6-A1B1-43BAF558631A}" srcOrd="0" destOrd="2" presId="urn:microsoft.com/office/officeart/2005/8/layout/list1"/>
    <dgm:cxn modelId="{3A63DE4F-ACAA-4D77-AE3B-A6123F90CD9D}" srcId="{04EAD1B4-0FEC-4F32-B460-48DC069B042E}" destId="{1D284901-D3BC-4CF2-9BA9-8A395D5A93C9}" srcOrd="0" destOrd="0" parTransId="{22FAD611-0C0E-484E-8D2E-80D588CE5CF6}" sibTransId="{42DDCCE3-CD8A-4076-B1C7-12FBF25B0C38}"/>
    <dgm:cxn modelId="{42130C00-A244-4226-908E-4ABDADD60FDF}" srcId="{F6562408-DFFB-48CD-90AF-6B41E6CD07D1}" destId="{98F12005-2198-4F98-ABAC-EE6A1DF6E174}" srcOrd="2" destOrd="0" parTransId="{3EBE3037-0148-455A-9E1F-9B9210711431}" sibTransId="{10D84A57-AF7C-4BA8-A4C1-634305E27AD0}"/>
    <dgm:cxn modelId="{7ABD8A6B-FA39-4DFA-B6A1-377105B1BE5A}" type="presOf" srcId="{04EAD1B4-0FEC-4F32-B460-48DC069B042E}" destId="{87ED4DBD-5976-4024-8946-F2A1678E329E}" srcOrd="0" destOrd="0" presId="urn:microsoft.com/office/officeart/2005/8/layout/list1"/>
    <dgm:cxn modelId="{F2762AD6-A669-487D-BB69-DC3A37F0527B}" type="presOf" srcId="{0869E38E-1CE0-43EE-872B-2A1F8E51B77E}" destId="{BCACD80F-0EA7-4B95-BE40-CD361C5CA5D8}" srcOrd="0" destOrd="0" presId="urn:microsoft.com/office/officeart/2005/8/layout/list1"/>
    <dgm:cxn modelId="{F598BF4E-F609-4929-93C4-3528AB9090C1}" type="presParOf" srcId="{BCACD80F-0EA7-4B95-BE40-CD361C5CA5D8}" destId="{8383D636-D657-4B06-84CB-9E6078058B98}" srcOrd="0" destOrd="0" presId="urn:microsoft.com/office/officeart/2005/8/layout/list1"/>
    <dgm:cxn modelId="{3EA4607F-75D2-4868-9EA7-3326EF480733}" type="presParOf" srcId="{8383D636-D657-4B06-84CB-9E6078058B98}" destId="{17691C9F-0EF7-405C-8596-93CFCEC1108E}" srcOrd="0" destOrd="0" presId="urn:microsoft.com/office/officeart/2005/8/layout/list1"/>
    <dgm:cxn modelId="{54F8ABB8-3985-488C-A338-DACFF38C7E86}" type="presParOf" srcId="{8383D636-D657-4B06-84CB-9E6078058B98}" destId="{7D25112C-F27F-450E-B86C-12FB5A08CE9A}" srcOrd="1" destOrd="0" presId="urn:microsoft.com/office/officeart/2005/8/layout/list1"/>
    <dgm:cxn modelId="{6F277B09-6E49-4A84-9EAD-06C2ADBDDCCB}" type="presParOf" srcId="{BCACD80F-0EA7-4B95-BE40-CD361C5CA5D8}" destId="{5B7A0940-09D3-47E5-8217-B5159FE24E2C}" srcOrd="1" destOrd="0" presId="urn:microsoft.com/office/officeart/2005/8/layout/list1"/>
    <dgm:cxn modelId="{1B450931-3A4C-4966-826A-F258399EC6CC}" type="presParOf" srcId="{BCACD80F-0EA7-4B95-BE40-CD361C5CA5D8}" destId="{CC7E2344-DD6C-4B0D-9DDE-DEA340CC5EC2}" srcOrd="2" destOrd="0" presId="urn:microsoft.com/office/officeart/2005/8/layout/list1"/>
    <dgm:cxn modelId="{0E6FE224-B38F-4B01-9C27-53B5CB773949}" type="presParOf" srcId="{BCACD80F-0EA7-4B95-BE40-CD361C5CA5D8}" destId="{262B4F3D-C843-4043-984A-635139B38FD4}" srcOrd="3" destOrd="0" presId="urn:microsoft.com/office/officeart/2005/8/layout/list1"/>
    <dgm:cxn modelId="{9092BC8E-3519-4821-8BCD-A8FB7100C41C}" type="presParOf" srcId="{BCACD80F-0EA7-4B95-BE40-CD361C5CA5D8}" destId="{812C22CF-0516-4707-A904-823A3DB5D4E9}" srcOrd="4" destOrd="0" presId="urn:microsoft.com/office/officeart/2005/8/layout/list1"/>
    <dgm:cxn modelId="{9EA84B4C-34E5-4D9D-95E8-CE66A36B6485}" type="presParOf" srcId="{812C22CF-0516-4707-A904-823A3DB5D4E9}" destId="{87ED4DBD-5976-4024-8946-F2A1678E329E}" srcOrd="0" destOrd="0" presId="urn:microsoft.com/office/officeart/2005/8/layout/list1"/>
    <dgm:cxn modelId="{57D10E38-B844-4442-856B-5EDA0477C02A}" type="presParOf" srcId="{812C22CF-0516-4707-A904-823A3DB5D4E9}" destId="{9FBC54FD-5CEF-4AA2-861A-34584E00E158}" srcOrd="1" destOrd="0" presId="urn:microsoft.com/office/officeart/2005/8/layout/list1"/>
    <dgm:cxn modelId="{301AA985-CD10-4848-BBF2-3EDBAEC0291A}" type="presParOf" srcId="{BCACD80F-0EA7-4B95-BE40-CD361C5CA5D8}" destId="{F1757414-76A1-4A67-9C14-BB77A08D1F23}" srcOrd="5" destOrd="0" presId="urn:microsoft.com/office/officeart/2005/8/layout/list1"/>
    <dgm:cxn modelId="{723E8870-2BE8-496B-8B7A-AD331D7DAF24}" type="presParOf" srcId="{BCACD80F-0EA7-4B95-BE40-CD361C5CA5D8}" destId="{F0955D23-F077-40C6-A1B1-43BAF55863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9AF8E2-2AD2-4B65-A42C-4053D30B1A3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EB55118-57F3-4D22-9632-3C826D87971A}">
      <dgm:prSet phldrT="[文本]" custT="1"/>
      <dgm:spPr>
        <a:gradFill rotWithShape="0">
          <a:gsLst>
            <a:gs pos="0">
              <a:schemeClr val="accent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Low purchase costs</a:t>
          </a:r>
          <a:endParaRPr lang="zh-CN" altLang="en-US" sz="28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71491EAC-6177-4A98-ADC0-78A2D2719EF2}" type="parTrans" cxnId="{5D78A559-F4F7-4A7D-ADF4-E30C9D4A839C}">
      <dgm:prSet/>
      <dgm:spPr/>
      <dgm:t>
        <a:bodyPr/>
        <a:lstStyle/>
        <a:p>
          <a:endParaRPr lang="zh-CN" altLang="en-US"/>
        </a:p>
      </dgm:t>
    </dgm:pt>
    <dgm:pt modelId="{693725BF-DF7C-4B51-9E3D-6AF1002CAE6C}" type="sibTrans" cxnId="{5D78A559-F4F7-4A7D-ADF4-E30C9D4A839C}">
      <dgm:prSet/>
      <dgm:spPr/>
      <dgm:t>
        <a:bodyPr/>
        <a:lstStyle/>
        <a:p>
          <a:endParaRPr lang="zh-CN" altLang="en-US"/>
        </a:p>
      </dgm:t>
    </dgm:pt>
    <dgm:pt modelId="{4A5168EC-8D75-4A37-98B2-114CAA4C8414}">
      <dgm:prSet phldrT="[文本]" custT="1"/>
      <dgm:spPr/>
      <dgm:t>
        <a:bodyPr/>
        <a:lstStyle/>
        <a:p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Adopt X86 architecture hardware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7A21392A-0EF2-4A8B-81CF-D721F3866451}" type="parTrans" cxnId="{D0D8E16F-92A9-4D98-9146-F89D2E5D8A34}">
      <dgm:prSet/>
      <dgm:spPr/>
      <dgm:t>
        <a:bodyPr/>
        <a:lstStyle/>
        <a:p>
          <a:endParaRPr lang="zh-CN" altLang="en-US"/>
        </a:p>
      </dgm:t>
    </dgm:pt>
    <dgm:pt modelId="{E5CE36EE-0DD6-4750-B1B6-618C6E4DF169}" type="sibTrans" cxnId="{D0D8E16F-92A9-4D98-9146-F89D2E5D8A34}">
      <dgm:prSet/>
      <dgm:spPr/>
      <dgm:t>
        <a:bodyPr/>
        <a:lstStyle/>
        <a:p>
          <a:endParaRPr lang="zh-CN" altLang="en-US"/>
        </a:p>
      </dgm:t>
    </dgm:pt>
    <dgm:pt modelId="{F9C9EFF5-B51B-45CB-A56D-C1AD453E5932}">
      <dgm:prSet phldrT="[文本]" custT="1"/>
      <dgm:spPr>
        <a:solidFill>
          <a:schemeClr val="accent2"/>
        </a:solidFill>
      </dgm:spPr>
      <dgm:t>
        <a:bodyPr/>
        <a:lstStyle/>
        <a:p>
          <a:r>
            <a: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Low management costs</a:t>
          </a:r>
          <a:endParaRPr lang="zh-CN" altLang="en-US" sz="28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A6F39CFA-6AB6-4B9C-8D3E-0C559DFCF134}" type="parTrans" cxnId="{232CA7A0-4B6A-48A0-A7CA-2EEC8090FC03}">
      <dgm:prSet/>
      <dgm:spPr/>
      <dgm:t>
        <a:bodyPr/>
        <a:lstStyle/>
        <a:p>
          <a:endParaRPr lang="zh-CN" altLang="en-US"/>
        </a:p>
      </dgm:t>
    </dgm:pt>
    <dgm:pt modelId="{A3B40DB0-D649-40CF-B854-4C43D1FADD8E}" type="sibTrans" cxnId="{232CA7A0-4B6A-48A0-A7CA-2EEC8090FC03}">
      <dgm:prSet/>
      <dgm:spPr/>
      <dgm:t>
        <a:bodyPr/>
        <a:lstStyle/>
        <a:p>
          <a:endParaRPr lang="zh-CN" altLang="en-US"/>
        </a:p>
      </dgm:t>
    </dgm:pt>
    <dgm:pt modelId="{E5D2938E-63EF-46F2-860C-80FF3252B71B}">
      <dgm:prSet phldrT="[文本]" custT="1"/>
      <dgm:spPr/>
      <dgm:t>
        <a:bodyPr/>
        <a:lstStyle/>
        <a:p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Automated troubleshooting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FDC10FE5-8CFB-427D-A246-8C5719464C5E}" type="parTrans" cxnId="{BE313509-2BDD-402E-8169-7FAA83E0D492}">
      <dgm:prSet/>
      <dgm:spPr/>
      <dgm:t>
        <a:bodyPr/>
        <a:lstStyle/>
        <a:p>
          <a:endParaRPr lang="zh-CN" altLang="en-US"/>
        </a:p>
      </dgm:t>
    </dgm:pt>
    <dgm:pt modelId="{ABB82C4D-B6C1-4AF5-A265-94028663F10D}" type="sibTrans" cxnId="{BE313509-2BDD-402E-8169-7FAA83E0D492}">
      <dgm:prSet/>
      <dgm:spPr/>
      <dgm:t>
        <a:bodyPr/>
        <a:lstStyle/>
        <a:p>
          <a:endParaRPr lang="zh-CN" altLang="en-US"/>
        </a:p>
      </dgm:t>
    </dgm:pt>
    <dgm:pt modelId="{B01501BA-582C-42BB-8DEB-817375F585CB}">
      <dgm:prSet phldrT="[文本]" custT="1"/>
      <dgm:spPr/>
      <dgm:t>
        <a:bodyPr/>
        <a:lstStyle/>
        <a:p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Administrators rarely involved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A0264582-6845-44E0-AFB1-3C0D1EE1314B}" type="parTrans" cxnId="{F775F6F1-50AF-4F69-81F2-34148C66F5CB}">
      <dgm:prSet/>
      <dgm:spPr/>
      <dgm:t>
        <a:bodyPr/>
        <a:lstStyle/>
        <a:p>
          <a:endParaRPr lang="zh-CN" altLang="en-US"/>
        </a:p>
      </dgm:t>
    </dgm:pt>
    <dgm:pt modelId="{00CA5177-FC02-460E-B226-8AC1EA7C09DC}" type="sibTrans" cxnId="{F775F6F1-50AF-4F69-81F2-34148C66F5CB}">
      <dgm:prSet/>
      <dgm:spPr/>
      <dgm:t>
        <a:bodyPr/>
        <a:lstStyle/>
        <a:p>
          <a:endParaRPr lang="zh-CN" altLang="en-US"/>
        </a:p>
      </dgm:t>
    </dgm:pt>
    <dgm:pt modelId="{6DE0CF6C-B916-49C4-B20A-F2361EFE3594}">
      <dgm:prSet phldrT="[文本]" custT="1"/>
      <dgm:spPr>
        <a:solidFill>
          <a:schemeClr val="accent3"/>
        </a:solidFill>
      </dgm:spPr>
      <dgm:t>
        <a:bodyPr/>
        <a:lstStyle/>
        <a:p>
          <a:r>
            <a:rPr lang="en-US" altLang="en-US" sz="28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Buy on demand</a:t>
          </a:r>
          <a:endParaRPr lang="zh-CN" altLang="en-US" sz="28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B3EE395C-77E9-411C-9B98-1732A30C7FD2}" type="parTrans" cxnId="{6823D6D0-5A96-4C12-AAF8-EEBA825923CF}">
      <dgm:prSet/>
      <dgm:spPr/>
      <dgm:t>
        <a:bodyPr/>
        <a:lstStyle/>
        <a:p>
          <a:endParaRPr lang="zh-CN" altLang="en-US"/>
        </a:p>
      </dgm:t>
    </dgm:pt>
    <dgm:pt modelId="{8C4E29C1-DA1C-463E-8ACD-71132E01924D}" type="sibTrans" cxnId="{6823D6D0-5A96-4C12-AAF8-EEBA825923CF}">
      <dgm:prSet/>
      <dgm:spPr/>
      <dgm:t>
        <a:bodyPr/>
        <a:lstStyle/>
        <a:p>
          <a:endParaRPr lang="zh-CN" altLang="en-US"/>
        </a:p>
      </dgm:t>
    </dgm:pt>
    <dgm:pt modelId="{F0607C03-EBFB-483F-891C-CFB681201F11}">
      <dgm:prSet phldrT="[文本]" custT="1"/>
      <dgm:spPr/>
      <dgm:t>
        <a:bodyPr/>
        <a:lstStyle/>
        <a:p>
          <a:r>
            <a:rPr lang="en-US" altLang="zh-CN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Capacity and performance can be </a:t>
          </a:r>
          <a:r>
            <a:rPr lang="en-US" sz="2000" b="0" i="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dynamically expanded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C3ECE85B-20BD-48C7-A6E1-A7E8FCDFCCAE}" type="parTrans" cxnId="{0E3F7270-FFF4-453A-BB88-416719E326A7}">
      <dgm:prSet/>
      <dgm:spPr/>
      <dgm:t>
        <a:bodyPr/>
        <a:lstStyle/>
        <a:p>
          <a:endParaRPr lang="zh-CN" altLang="en-US"/>
        </a:p>
      </dgm:t>
    </dgm:pt>
    <dgm:pt modelId="{1ED89A37-EF74-4655-BAEA-BAFA87931D04}" type="sibTrans" cxnId="{0E3F7270-FFF4-453A-BB88-416719E326A7}">
      <dgm:prSet/>
      <dgm:spPr/>
      <dgm:t>
        <a:bodyPr/>
        <a:lstStyle/>
        <a:p>
          <a:endParaRPr lang="zh-CN" altLang="en-US"/>
        </a:p>
      </dgm:t>
    </dgm:pt>
    <dgm:pt modelId="{A8D178CF-ADAD-4018-9856-9815CB146DDF}">
      <dgm:prSet phldrT="[文本]" custT="1"/>
      <dgm:spPr/>
      <dgm:t>
        <a:bodyPr/>
        <a:lstStyle/>
        <a:p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No need to spend much one-time fund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82200739-C6DB-463C-BCC3-502505DAA72E}" type="parTrans" cxnId="{984AD848-9364-4A9E-84FA-B4C9417FC616}">
      <dgm:prSet/>
      <dgm:spPr/>
      <dgm:t>
        <a:bodyPr/>
        <a:lstStyle/>
        <a:p>
          <a:endParaRPr lang="zh-CN" altLang="en-US"/>
        </a:p>
      </dgm:t>
    </dgm:pt>
    <dgm:pt modelId="{AFAEEACA-E0FB-46B7-AD0D-1D2ACC6C3F94}" type="sibTrans" cxnId="{984AD848-9364-4A9E-84FA-B4C9417FC616}">
      <dgm:prSet/>
      <dgm:spPr/>
      <dgm:t>
        <a:bodyPr/>
        <a:lstStyle/>
        <a:p>
          <a:endParaRPr lang="zh-CN" altLang="en-US"/>
        </a:p>
      </dgm:t>
    </dgm:pt>
    <dgm:pt modelId="{E4A959CD-8707-45A2-9F9D-08BF3FFC4452}">
      <dgm:prSet phldrT="[文本]" custT="1"/>
      <dgm:spPr/>
      <dgm:t>
        <a:bodyPr/>
        <a:lstStyle/>
        <a:p>
          <a:r>
            <a:rPr lang="en-US" altLang="zh-CN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S</a:t>
          </a:r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oftware and hardware integration </a:t>
          </a:r>
          <a:r>
            <a:rPr lang="en-US" altLang="zh-CN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s</a:t>
          </a:r>
          <a:r>
            <a:rPr lang="en-US" altLang="en-US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torage system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61A4BBE4-376D-4DEA-AF07-CEC564C0F631}" type="parTrans" cxnId="{375FDC47-EF24-4911-990C-46BEB42D601B}">
      <dgm:prSet/>
      <dgm:spPr/>
      <dgm:t>
        <a:bodyPr/>
        <a:lstStyle/>
        <a:p>
          <a:endParaRPr lang="zh-CN" altLang="en-US"/>
        </a:p>
      </dgm:t>
    </dgm:pt>
    <dgm:pt modelId="{CA767392-39C7-41B7-9735-D4602CA39506}" type="sibTrans" cxnId="{375FDC47-EF24-4911-990C-46BEB42D601B}">
      <dgm:prSet/>
      <dgm:spPr/>
      <dgm:t>
        <a:bodyPr/>
        <a:lstStyle/>
        <a:p>
          <a:endParaRPr lang="zh-CN" altLang="en-US"/>
        </a:p>
      </dgm:t>
    </dgm:pt>
    <dgm:pt modelId="{74CF648C-8808-41A5-BCBD-FFA3B72E0176}">
      <dgm:prSet phldrT="[文本]" custT="1"/>
      <dgm:spPr/>
      <dgm:t>
        <a:bodyPr/>
        <a:lstStyle/>
        <a:p>
          <a:r>
            <a:rPr lang="en-US" altLang="zh-CN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5 years after-sale services for both hardware and software </a:t>
          </a:r>
          <a:endParaRPr lang="zh-CN" altLang="en-US" sz="20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E113AF8B-6DC4-4D78-976B-35B87E7987D5}" type="parTrans" cxnId="{C7BAEC55-242C-40AC-A3CC-22788E9C06AC}">
      <dgm:prSet/>
      <dgm:spPr/>
      <dgm:t>
        <a:bodyPr/>
        <a:lstStyle/>
        <a:p>
          <a:endParaRPr lang="zh-CN" altLang="en-US"/>
        </a:p>
      </dgm:t>
    </dgm:pt>
    <dgm:pt modelId="{540519FE-84B4-4AE9-9041-DB9FFCF5AFFC}" type="sibTrans" cxnId="{C7BAEC55-242C-40AC-A3CC-22788E9C06AC}">
      <dgm:prSet/>
      <dgm:spPr/>
      <dgm:t>
        <a:bodyPr/>
        <a:lstStyle/>
        <a:p>
          <a:endParaRPr lang="zh-CN" altLang="en-US"/>
        </a:p>
      </dgm:t>
    </dgm:pt>
    <dgm:pt modelId="{3360C982-51B8-41FB-A8C5-DACAD16701A1}" type="pres">
      <dgm:prSet presAssocID="{FC9AF8E2-2AD2-4B65-A42C-4053D30B1A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F70D63-C265-4F06-B197-854757B61869}" type="pres">
      <dgm:prSet presAssocID="{2EB55118-57F3-4D22-9632-3C826D87971A}" presName="linNode" presStyleCnt="0"/>
      <dgm:spPr/>
    </dgm:pt>
    <dgm:pt modelId="{6818D74F-8C2A-4EF3-9DB6-1880C16452BB}" type="pres">
      <dgm:prSet presAssocID="{2EB55118-57F3-4D22-9632-3C826D87971A}" presName="parentText" presStyleLbl="node1" presStyleIdx="0" presStyleCnt="3" custScaleX="784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E43927-001B-48D7-8049-47445299FDD4}" type="pres">
      <dgm:prSet presAssocID="{2EB55118-57F3-4D22-9632-3C826D87971A}" presName="descendantText" presStyleLbl="alignAccFollowNode1" presStyleIdx="0" presStyleCnt="3" custScaleX="1011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A162E8-E036-451A-A91B-16870675CB54}" type="pres">
      <dgm:prSet presAssocID="{693725BF-DF7C-4B51-9E3D-6AF1002CAE6C}" presName="sp" presStyleCnt="0"/>
      <dgm:spPr/>
    </dgm:pt>
    <dgm:pt modelId="{D39C4C85-EAFC-472E-9E9B-7623238D5F8E}" type="pres">
      <dgm:prSet presAssocID="{F9C9EFF5-B51B-45CB-A56D-C1AD453E5932}" presName="linNode" presStyleCnt="0"/>
      <dgm:spPr/>
    </dgm:pt>
    <dgm:pt modelId="{FE848406-7648-463F-B557-90B20CC2FA6B}" type="pres">
      <dgm:prSet presAssocID="{F9C9EFF5-B51B-45CB-A56D-C1AD453E5932}" presName="parentText" presStyleLbl="node1" presStyleIdx="1" presStyleCnt="3" custScaleX="771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D626A0-606C-4748-BAD6-CA6F390F04DA}" type="pres">
      <dgm:prSet presAssocID="{F9C9EFF5-B51B-45CB-A56D-C1AD453E5932}" presName="descendantText" presStyleLbl="alignAccFollowNode1" presStyleIdx="1" presStyleCnt="3" custScaleX="103146" custScaleY="107804" custLinFactNeighborX="-422" custLinFactNeighborY="-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FEC52D-7E47-4994-951E-ED681CAFD64F}" type="pres">
      <dgm:prSet presAssocID="{A3B40DB0-D649-40CF-B854-4C43D1FADD8E}" presName="sp" presStyleCnt="0"/>
      <dgm:spPr/>
    </dgm:pt>
    <dgm:pt modelId="{B8111368-416C-4C3F-B6EC-842320463C05}" type="pres">
      <dgm:prSet presAssocID="{6DE0CF6C-B916-49C4-B20A-F2361EFE3594}" presName="linNode" presStyleCnt="0"/>
      <dgm:spPr/>
    </dgm:pt>
    <dgm:pt modelId="{70886909-2800-43BD-907D-DF471524D425}" type="pres">
      <dgm:prSet presAssocID="{6DE0CF6C-B916-49C4-B20A-F2361EFE3594}" presName="parentText" presStyleLbl="node1" presStyleIdx="2" presStyleCnt="3" custScaleX="771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5DFAE-E7E0-4B3E-AA3C-A2A82F36404B}" type="pres">
      <dgm:prSet presAssocID="{6DE0CF6C-B916-49C4-B20A-F2361EFE3594}" presName="descendantText" presStyleLbl="alignAccFollowNode1" presStyleIdx="2" presStyleCnt="3" custScaleX="1033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75FDC47-EF24-4911-990C-46BEB42D601B}" srcId="{2EB55118-57F3-4D22-9632-3C826D87971A}" destId="{E4A959CD-8707-45A2-9F9D-08BF3FFC4452}" srcOrd="1" destOrd="0" parTransId="{61A4BBE4-376D-4DEA-AF07-CEC564C0F631}" sibTransId="{CA767392-39C7-41B7-9735-D4602CA39506}"/>
    <dgm:cxn modelId="{F775F6F1-50AF-4F69-81F2-34148C66F5CB}" srcId="{F9C9EFF5-B51B-45CB-A56D-C1AD453E5932}" destId="{B01501BA-582C-42BB-8DEB-817375F585CB}" srcOrd="1" destOrd="0" parTransId="{A0264582-6845-44E0-AFB1-3C0D1EE1314B}" sibTransId="{00CA5177-FC02-460E-B226-8AC1EA7C09DC}"/>
    <dgm:cxn modelId="{1483E537-D0C5-4A5B-9B22-99F38CEE44DB}" type="presOf" srcId="{FC9AF8E2-2AD2-4B65-A42C-4053D30B1A36}" destId="{3360C982-51B8-41FB-A8C5-DACAD16701A1}" srcOrd="0" destOrd="0" presId="urn:microsoft.com/office/officeart/2005/8/layout/vList5"/>
    <dgm:cxn modelId="{6288964C-8782-4F4F-BDA0-51320BF0628D}" type="presOf" srcId="{74CF648C-8808-41A5-BCBD-FFA3B72E0176}" destId="{29D626A0-606C-4748-BAD6-CA6F390F04DA}" srcOrd="0" destOrd="2" presId="urn:microsoft.com/office/officeart/2005/8/layout/vList5"/>
    <dgm:cxn modelId="{984AD848-9364-4A9E-84FA-B4C9417FC616}" srcId="{6DE0CF6C-B916-49C4-B20A-F2361EFE3594}" destId="{A8D178CF-ADAD-4018-9856-9815CB146DDF}" srcOrd="1" destOrd="0" parTransId="{82200739-C6DB-463C-BCC3-502505DAA72E}" sibTransId="{AFAEEACA-E0FB-46B7-AD0D-1D2ACC6C3F94}"/>
    <dgm:cxn modelId="{5D78A559-F4F7-4A7D-ADF4-E30C9D4A839C}" srcId="{FC9AF8E2-2AD2-4B65-A42C-4053D30B1A36}" destId="{2EB55118-57F3-4D22-9632-3C826D87971A}" srcOrd="0" destOrd="0" parTransId="{71491EAC-6177-4A98-ADC0-78A2D2719EF2}" sibTransId="{693725BF-DF7C-4B51-9E3D-6AF1002CAE6C}"/>
    <dgm:cxn modelId="{09D33F0B-B33D-4C3F-B88A-4F1153725F7C}" type="presOf" srcId="{6DE0CF6C-B916-49C4-B20A-F2361EFE3594}" destId="{70886909-2800-43BD-907D-DF471524D425}" srcOrd="0" destOrd="0" presId="urn:microsoft.com/office/officeart/2005/8/layout/vList5"/>
    <dgm:cxn modelId="{C7BAEC55-242C-40AC-A3CC-22788E9C06AC}" srcId="{F9C9EFF5-B51B-45CB-A56D-C1AD453E5932}" destId="{74CF648C-8808-41A5-BCBD-FFA3B72E0176}" srcOrd="2" destOrd="0" parTransId="{E113AF8B-6DC4-4D78-976B-35B87E7987D5}" sibTransId="{540519FE-84B4-4AE9-9041-DB9FFCF5AFFC}"/>
    <dgm:cxn modelId="{84360A14-E558-4304-B8D9-1818243A2DC4}" type="presOf" srcId="{E4A959CD-8707-45A2-9F9D-08BF3FFC4452}" destId="{5BE43927-001B-48D7-8049-47445299FDD4}" srcOrd="0" destOrd="1" presId="urn:microsoft.com/office/officeart/2005/8/layout/vList5"/>
    <dgm:cxn modelId="{D0D8E16F-92A9-4D98-9146-F89D2E5D8A34}" srcId="{2EB55118-57F3-4D22-9632-3C826D87971A}" destId="{4A5168EC-8D75-4A37-98B2-114CAA4C8414}" srcOrd="0" destOrd="0" parTransId="{7A21392A-0EF2-4A8B-81CF-D721F3866451}" sibTransId="{E5CE36EE-0DD6-4750-B1B6-618C6E4DF169}"/>
    <dgm:cxn modelId="{232CA7A0-4B6A-48A0-A7CA-2EEC8090FC03}" srcId="{FC9AF8E2-2AD2-4B65-A42C-4053D30B1A36}" destId="{F9C9EFF5-B51B-45CB-A56D-C1AD453E5932}" srcOrd="1" destOrd="0" parTransId="{A6F39CFA-6AB6-4B9C-8D3E-0C559DFCF134}" sibTransId="{A3B40DB0-D649-40CF-B854-4C43D1FADD8E}"/>
    <dgm:cxn modelId="{0E3F7270-FFF4-453A-BB88-416719E326A7}" srcId="{6DE0CF6C-B916-49C4-B20A-F2361EFE3594}" destId="{F0607C03-EBFB-483F-891C-CFB681201F11}" srcOrd="0" destOrd="0" parTransId="{C3ECE85B-20BD-48C7-A6E1-A7E8FCDFCCAE}" sibTransId="{1ED89A37-EF74-4655-BAEA-BAFA87931D04}"/>
    <dgm:cxn modelId="{1F2143E8-FAED-4E7B-99BE-BA9AC71E6FF9}" type="presOf" srcId="{F0607C03-EBFB-483F-891C-CFB681201F11}" destId="{AC95DFAE-E7E0-4B3E-AA3C-A2A82F36404B}" srcOrd="0" destOrd="0" presId="urn:microsoft.com/office/officeart/2005/8/layout/vList5"/>
    <dgm:cxn modelId="{E19A985E-BF36-492E-9E47-82B1AA00BC97}" type="presOf" srcId="{F9C9EFF5-B51B-45CB-A56D-C1AD453E5932}" destId="{FE848406-7648-463F-B557-90B20CC2FA6B}" srcOrd="0" destOrd="0" presId="urn:microsoft.com/office/officeart/2005/8/layout/vList5"/>
    <dgm:cxn modelId="{8559BA7B-960D-4D16-82AC-23DBB8BDB349}" type="presOf" srcId="{2EB55118-57F3-4D22-9632-3C826D87971A}" destId="{6818D74F-8C2A-4EF3-9DB6-1880C16452BB}" srcOrd="0" destOrd="0" presId="urn:microsoft.com/office/officeart/2005/8/layout/vList5"/>
    <dgm:cxn modelId="{6823D6D0-5A96-4C12-AAF8-EEBA825923CF}" srcId="{FC9AF8E2-2AD2-4B65-A42C-4053D30B1A36}" destId="{6DE0CF6C-B916-49C4-B20A-F2361EFE3594}" srcOrd="2" destOrd="0" parTransId="{B3EE395C-77E9-411C-9B98-1732A30C7FD2}" sibTransId="{8C4E29C1-DA1C-463E-8ACD-71132E01924D}"/>
    <dgm:cxn modelId="{FDEC330C-496C-405B-92EA-B966D217CB35}" type="presOf" srcId="{A8D178CF-ADAD-4018-9856-9815CB146DDF}" destId="{AC95DFAE-E7E0-4B3E-AA3C-A2A82F36404B}" srcOrd="0" destOrd="1" presId="urn:microsoft.com/office/officeart/2005/8/layout/vList5"/>
    <dgm:cxn modelId="{5E1017A7-4A65-4486-9B95-E00F96A58306}" type="presOf" srcId="{E5D2938E-63EF-46F2-860C-80FF3252B71B}" destId="{29D626A0-606C-4748-BAD6-CA6F390F04DA}" srcOrd="0" destOrd="0" presId="urn:microsoft.com/office/officeart/2005/8/layout/vList5"/>
    <dgm:cxn modelId="{5CF9AD54-4343-4863-9FED-98FB23D24DDD}" type="presOf" srcId="{4A5168EC-8D75-4A37-98B2-114CAA4C8414}" destId="{5BE43927-001B-48D7-8049-47445299FDD4}" srcOrd="0" destOrd="0" presId="urn:microsoft.com/office/officeart/2005/8/layout/vList5"/>
    <dgm:cxn modelId="{BE313509-2BDD-402E-8169-7FAA83E0D492}" srcId="{F9C9EFF5-B51B-45CB-A56D-C1AD453E5932}" destId="{E5D2938E-63EF-46F2-860C-80FF3252B71B}" srcOrd="0" destOrd="0" parTransId="{FDC10FE5-8CFB-427D-A246-8C5719464C5E}" sibTransId="{ABB82C4D-B6C1-4AF5-A265-94028663F10D}"/>
    <dgm:cxn modelId="{70E35B7D-A481-41BF-88DF-EADA851C47EC}" type="presOf" srcId="{B01501BA-582C-42BB-8DEB-817375F585CB}" destId="{29D626A0-606C-4748-BAD6-CA6F390F04DA}" srcOrd="0" destOrd="1" presId="urn:microsoft.com/office/officeart/2005/8/layout/vList5"/>
    <dgm:cxn modelId="{15588FBB-9A63-43F8-8D45-F1E30F2D5F57}" type="presParOf" srcId="{3360C982-51B8-41FB-A8C5-DACAD16701A1}" destId="{EFF70D63-C265-4F06-B197-854757B61869}" srcOrd="0" destOrd="0" presId="urn:microsoft.com/office/officeart/2005/8/layout/vList5"/>
    <dgm:cxn modelId="{5CD9E554-3E39-4B6D-98A8-7A8B6A67D408}" type="presParOf" srcId="{EFF70D63-C265-4F06-B197-854757B61869}" destId="{6818D74F-8C2A-4EF3-9DB6-1880C16452BB}" srcOrd="0" destOrd="0" presId="urn:microsoft.com/office/officeart/2005/8/layout/vList5"/>
    <dgm:cxn modelId="{AA06FCC9-90C2-4835-AD3C-80D344EABF4E}" type="presParOf" srcId="{EFF70D63-C265-4F06-B197-854757B61869}" destId="{5BE43927-001B-48D7-8049-47445299FDD4}" srcOrd="1" destOrd="0" presId="urn:microsoft.com/office/officeart/2005/8/layout/vList5"/>
    <dgm:cxn modelId="{36543729-92EC-4CE2-8517-46F2CECBFF52}" type="presParOf" srcId="{3360C982-51B8-41FB-A8C5-DACAD16701A1}" destId="{F3A162E8-E036-451A-A91B-16870675CB54}" srcOrd="1" destOrd="0" presId="urn:microsoft.com/office/officeart/2005/8/layout/vList5"/>
    <dgm:cxn modelId="{015F3704-E88B-4085-81B5-269E2ACF429B}" type="presParOf" srcId="{3360C982-51B8-41FB-A8C5-DACAD16701A1}" destId="{D39C4C85-EAFC-472E-9E9B-7623238D5F8E}" srcOrd="2" destOrd="0" presId="urn:microsoft.com/office/officeart/2005/8/layout/vList5"/>
    <dgm:cxn modelId="{D5751E30-DC39-41E3-83AF-DC07962A5D03}" type="presParOf" srcId="{D39C4C85-EAFC-472E-9E9B-7623238D5F8E}" destId="{FE848406-7648-463F-B557-90B20CC2FA6B}" srcOrd="0" destOrd="0" presId="urn:microsoft.com/office/officeart/2005/8/layout/vList5"/>
    <dgm:cxn modelId="{3D25A208-B89A-40FA-9C36-9D407844F3AB}" type="presParOf" srcId="{D39C4C85-EAFC-472E-9E9B-7623238D5F8E}" destId="{29D626A0-606C-4748-BAD6-CA6F390F04DA}" srcOrd="1" destOrd="0" presId="urn:microsoft.com/office/officeart/2005/8/layout/vList5"/>
    <dgm:cxn modelId="{08C2F08C-51AC-49F4-85BF-FF9C1751A6B2}" type="presParOf" srcId="{3360C982-51B8-41FB-A8C5-DACAD16701A1}" destId="{50FEC52D-7E47-4994-951E-ED681CAFD64F}" srcOrd="3" destOrd="0" presId="urn:microsoft.com/office/officeart/2005/8/layout/vList5"/>
    <dgm:cxn modelId="{7C071756-58C7-494B-A60B-FBFDA982992F}" type="presParOf" srcId="{3360C982-51B8-41FB-A8C5-DACAD16701A1}" destId="{B8111368-416C-4C3F-B6EC-842320463C05}" srcOrd="4" destOrd="0" presId="urn:microsoft.com/office/officeart/2005/8/layout/vList5"/>
    <dgm:cxn modelId="{F5E81E97-FFB9-444E-B224-122C6FD77100}" type="presParOf" srcId="{B8111368-416C-4C3F-B6EC-842320463C05}" destId="{70886909-2800-43BD-907D-DF471524D425}" srcOrd="0" destOrd="0" presId="urn:microsoft.com/office/officeart/2005/8/layout/vList5"/>
    <dgm:cxn modelId="{98A58B7E-C6AE-43BA-A2A3-EB13B3685002}" type="presParOf" srcId="{B8111368-416C-4C3F-B6EC-842320463C05}" destId="{AC95DFAE-E7E0-4B3E-AA3C-A2A82F3640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E4E3-8C6E-4753-A320-957C1C21D32A}">
      <dsp:nvSpPr>
        <dsp:cNvPr id="0" name=""/>
        <dsp:cNvSpPr/>
      </dsp:nvSpPr>
      <dsp:spPr>
        <a:xfrm>
          <a:off x="0" y="372690"/>
          <a:ext cx="8064896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15TB per 7 days for 5K Camera.</a:t>
          </a:r>
          <a:endParaRPr lang="zh-CN" altLang="en-US" sz="1800" b="1" u="none" kern="1200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30</a:t>
          </a:r>
          <a:r>
            <a:rPr lang="en-US" altLang="en-US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TB per 7 days for 10K Camera.</a:t>
          </a:r>
          <a:endParaRPr lang="zh-CN" altLang="en-US" sz="1800" b="1" u="none" kern="1200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Assume that the data storage for a month</a:t>
          </a:r>
          <a:b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</a:b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10K </a:t>
          </a:r>
          <a:r>
            <a:rPr lang="en-US" altLang="en-US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Camera, A</a:t>
          </a: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 total capacity demand = 30TB*4*1.5=180TB , data redundancy is 4+2:1.</a:t>
          </a:r>
          <a:endParaRPr lang="zh-CN" altLang="en-US" sz="1800" b="1" u="none" kern="1200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sp:txBody>
      <dsp:txXfrm>
        <a:off x="0" y="372690"/>
        <a:ext cx="8064896" cy="1927800"/>
      </dsp:txXfrm>
    </dsp:sp>
    <dsp:sp modelId="{AE49D496-AED8-4953-BA9E-0D189045B143}">
      <dsp:nvSpPr>
        <dsp:cNvPr id="0" name=""/>
        <dsp:cNvSpPr/>
      </dsp:nvSpPr>
      <dsp:spPr>
        <a:xfrm>
          <a:off x="403244" y="107010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 capacity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9183" y="132949"/>
        <a:ext cx="5593549" cy="479482"/>
      </dsp:txXfrm>
    </dsp:sp>
    <dsp:sp modelId="{DC39EDAC-B7C3-4FC6-838B-01B946970D2E}">
      <dsp:nvSpPr>
        <dsp:cNvPr id="0" name=""/>
        <dsp:cNvSpPr/>
      </dsp:nvSpPr>
      <dsp:spPr>
        <a:xfrm>
          <a:off x="0" y="2663370"/>
          <a:ext cx="8064896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Each camera is 300Kbps, 10K road data transmission bandwidth=300Kbps*10K= 367MB/s.</a:t>
          </a:r>
          <a:endParaRPr lang="zh-CN" altLang="zh-CN" sz="1800" b="1" u="none" kern="1200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sp:txBody>
      <dsp:txXfrm>
        <a:off x="0" y="2663370"/>
        <a:ext cx="8064896" cy="1048950"/>
      </dsp:txXfrm>
    </dsp:sp>
    <dsp:sp modelId="{3E4A1EBF-88BB-4951-821D-C7113E0104B7}">
      <dsp:nvSpPr>
        <dsp:cNvPr id="0" name=""/>
        <dsp:cNvSpPr/>
      </dsp:nvSpPr>
      <dsp:spPr>
        <a:xfrm>
          <a:off x="403244" y="2397690"/>
          <a:ext cx="564542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 throughput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9183" y="2423629"/>
        <a:ext cx="5593549" cy="479482"/>
      </dsp:txXfrm>
    </dsp:sp>
    <dsp:sp modelId="{AF2CE438-7E80-495F-A50E-DD72A70D9FFF}">
      <dsp:nvSpPr>
        <dsp:cNvPr id="0" name=""/>
        <dsp:cNvSpPr/>
      </dsp:nvSpPr>
      <dsp:spPr>
        <a:xfrm>
          <a:off x="0" y="4075200"/>
          <a:ext cx="8064896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10Gb/1Gb </a:t>
          </a: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Ethernet.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1" u="none" kern="12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rPr>
            <a:t>Support load balancing and redundancy. </a:t>
          </a:r>
          <a:endParaRPr lang="zh-CN" altLang="en-US" sz="1800" b="1" u="none" kern="1200" dirty="0">
            <a:latin typeface="Times New Roman" panose="02020603050405020304" pitchFamily="18" charset="0"/>
            <a:ea typeface="微软雅黑" pitchFamily="34" charset="-122"/>
            <a:cs typeface="Times New Roman" panose="02020603050405020304" pitchFamily="18" charset="0"/>
          </a:endParaRPr>
        </a:p>
      </dsp:txBody>
      <dsp:txXfrm>
        <a:off x="0" y="4075200"/>
        <a:ext cx="8064896" cy="1219050"/>
      </dsp:txXfrm>
    </dsp:sp>
    <dsp:sp modelId="{EB8F110C-6B58-4319-93DC-8C3FFDD2879D}">
      <dsp:nvSpPr>
        <dsp:cNvPr id="0" name=""/>
        <dsp:cNvSpPr/>
      </dsp:nvSpPr>
      <dsp:spPr>
        <a:xfrm>
          <a:off x="403244" y="3809520"/>
          <a:ext cx="564542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Storage Networking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9183" y="3835459"/>
        <a:ext cx="559354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3927-001B-48D7-8049-47445299FDD4}">
      <dsp:nvSpPr>
        <dsp:cNvPr id="0" name=""/>
        <dsp:cNvSpPr/>
      </dsp:nvSpPr>
      <dsp:spPr>
        <a:xfrm rot="5400000">
          <a:off x="6418669" y="-2856958"/>
          <a:ext cx="1088842" cy="70790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Adopt X86 architecture hardware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S</a:t>
          </a: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oftware and hardware integration </a:t>
          </a:r>
          <a:r>
            <a:rPr lang="en-US" altLang="zh-CN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s</a:t>
          </a: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torage system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 rot="-5400000">
        <a:off x="3423543" y="191321"/>
        <a:ext cx="7025942" cy="982536"/>
      </dsp:txXfrm>
    </dsp:sp>
    <dsp:sp modelId="{6818D74F-8C2A-4EF3-9DB6-1880C16452BB}">
      <dsp:nvSpPr>
        <dsp:cNvPr id="0" name=""/>
        <dsp:cNvSpPr/>
      </dsp:nvSpPr>
      <dsp:spPr>
        <a:xfrm>
          <a:off x="333405" y="2062"/>
          <a:ext cx="3090137" cy="1361053"/>
        </a:xfrm>
        <a:prstGeom prst="roundRect">
          <a:avLst/>
        </a:prstGeom>
        <a:gradFill rotWithShape="0">
          <a:gsLst>
            <a:gs pos="0">
              <a:schemeClr val="accent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Low purchase costs</a:t>
          </a:r>
          <a:endParaRPr lang="zh-CN" altLang="en-US" sz="28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99846" y="68503"/>
        <a:ext cx="2957255" cy="1228171"/>
      </dsp:txXfrm>
    </dsp:sp>
    <dsp:sp modelId="{29D626A0-606C-4748-BAD6-CA6F390F04DA}">
      <dsp:nvSpPr>
        <dsp:cNvPr id="0" name=""/>
        <dsp:cNvSpPr/>
      </dsp:nvSpPr>
      <dsp:spPr>
        <a:xfrm rot="5400000">
          <a:off x="6378895" y="-1508057"/>
          <a:ext cx="1173816" cy="7222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Automated troubleshooting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Administrators rarely involved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5 years after-sale services for both hardware and software 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 rot="-5400000">
        <a:off x="3354697" y="1573442"/>
        <a:ext cx="7164913" cy="1059214"/>
      </dsp:txXfrm>
    </dsp:sp>
    <dsp:sp modelId="{FE848406-7648-463F-B557-90B20CC2FA6B}">
      <dsp:nvSpPr>
        <dsp:cNvPr id="0" name=""/>
        <dsp:cNvSpPr/>
      </dsp:nvSpPr>
      <dsp:spPr>
        <a:xfrm>
          <a:off x="333405" y="1431168"/>
          <a:ext cx="3037911" cy="1361053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Low management costs</a:t>
          </a:r>
          <a:endParaRPr lang="zh-CN" altLang="en-US" sz="28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99846" y="1497609"/>
        <a:ext cx="2905029" cy="1228171"/>
      </dsp:txXfrm>
    </dsp:sp>
    <dsp:sp modelId="{AC95DFAE-E7E0-4B3E-AA3C-A2A82F36404B}">
      <dsp:nvSpPr>
        <dsp:cNvPr id="0" name=""/>
        <dsp:cNvSpPr/>
      </dsp:nvSpPr>
      <dsp:spPr>
        <a:xfrm rot="5400000">
          <a:off x="6444795" y="-77097"/>
          <a:ext cx="1088842" cy="72357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Capacity and performance can be </a:t>
          </a:r>
          <a:r>
            <a:rPr lang="en-US" sz="2000" b="0" i="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dynamically expanded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No need to spend much one-time fund</a:t>
          </a:r>
          <a:endParaRPr lang="zh-CN" altLang="en-US" sz="20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 rot="-5400000">
        <a:off x="3371318" y="3049533"/>
        <a:ext cx="7182645" cy="982536"/>
      </dsp:txXfrm>
    </dsp:sp>
    <dsp:sp modelId="{70886909-2800-43BD-907D-DF471524D425}">
      <dsp:nvSpPr>
        <dsp:cNvPr id="0" name=""/>
        <dsp:cNvSpPr/>
      </dsp:nvSpPr>
      <dsp:spPr>
        <a:xfrm>
          <a:off x="333405" y="2860275"/>
          <a:ext cx="3037911" cy="1361053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Buy on demand</a:t>
          </a:r>
          <a:endParaRPr lang="zh-CN" altLang="en-US" sz="28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99846" y="2926716"/>
        <a:ext cx="2905029" cy="1228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#2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0.31707</cdr:x>
      <cdr:y>0.01915</cdr:y>
    </cdr:from>
    <cdr:to>
      <cdr:x>0.71545</cdr:x>
      <cdr:y>0.09575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96264" y="61487"/>
          <a:ext cx="4015919" cy="245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Calibri" pitchFamily="34" charset="0"/>
            </a:rPr>
            <a:t>PRC Storage Market PB forecast,2011-2015</a:t>
          </a:r>
          <a:endParaRPr lang="en-US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0.02439</cdr:x>
      <cdr:y>0.01915</cdr:y>
    </cdr:from>
    <cdr:to>
      <cdr:x>0.07317</cdr:x>
      <cdr:y>0.0766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" y="7200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Calibri" pitchFamily="34" charset="0"/>
            </a:rPr>
            <a:t>PB</a:t>
          </a:r>
          <a:endParaRPr lang="en-US" sz="10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48E9-0916-4956-B025-CAE282ED9C47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6843-F55E-43B0-81DA-434FAE73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7D49-39E1-4E03-B374-7B8AD7F60555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F47F-8CE3-4B88-BDE2-918453ED9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3038" y="482600"/>
            <a:ext cx="4298950" cy="2419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IDC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预测，从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年到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年，全球数字信息总量将增长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倍，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年，全球文件数据的年均增长率达将达到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60.7%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，而块数据的年均增长率只有</a:t>
            </a:r>
            <a:r>
              <a:rPr lang="en-US" altLang="zh-CN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21.8%</a:t>
            </a:r>
            <a:r>
              <a:rPr lang="zh-CN" altLang="en-US" sz="13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sz="13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3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F0F19-EB8B-4D8E-B846-E73343288C9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8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6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50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9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91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03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2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8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3038" y="482600"/>
            <a:ext cx="4298950" cy="2419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53BC1D-A008-4E23-9D3C-1B1B6F90E02B}" type="slidenum">
              <a:rPr lang="en-US" altLang="zh-CN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906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0805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3038" y="482600"/>
            <a:ext cx="4298950" cy="2419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F0F19-EB8B-4D8E-B846-E73343288C9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3038" y="482600"/>
            <a:ext cx="4298950" cy="2419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F0F19-EB8B-4D8E-B846-E73343288C9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5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云存储</a:t>
            </a:r>
            <a:r>
              <a:rPr lang="zh-CN" altLang="en-US" baseline="0" dirty="0" smtClean="0"/>
              <a:t>   存储的数据量往往比较大，可靠性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2521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9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0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5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511143" y="3909054"/>
            <a:ext cx="4537518" cy="480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8544983" cy="9609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46956" y="1075270"/>
            <a:ext cx="58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Dawning Information Industry</a:t>
            </a:r>
            <a:r>
              <a:rPr lang="en-US" altLang="zh-CN" sz="2400" baseline="0" dirty="0" smtClean="0"/>
              <a:t> Co., Ltd.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753" y="528653"/>
            <a:ext cx="10824633" cy="688975"/>
          </a:xfrm>
          <a:prstGeom prst="rect">
            <a:avLst/>
          </a:prstGeom>
        </p:spPr>
        <p:txBody>
          <a:bodyPr lIns="91283" tIns="45643" rIns="91283" bIns="4564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1" cy="5262563"/>
          </a:xfrm>
          <a:prstGeom prst="rect">
            <a:avLst/>
          </a:prstGeom>
        </p:spPr>
        <p:txBody>
          <a:bodyPr lIns="91283" tIns="45643" rIns="91283" bIns="4564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6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623393" y="1196752"/>
            <a:ext cx="10945215" cy="5256584"/>
          </a:xfrm>
          <a:prstGeom prst="rect">
            <a:avLst/>
          </a:prstGeom>
        </p:spPr>
        <p:txBody>
          <a:bodyPr lIns="100803" tIns="50402" rIns="100803" bIns="50402"/>
          <a:lstStyle>
            <a:lvl1pPr marL="342858" indent="-342858">
              <a:buFont typeface="Wingdings" pitchFamily="2" charset="2"/>
              <a:buChar char="n"/>
              <a:defRPr sz="2358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ü"/>
              <a:defRPr sz="199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199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14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14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461" y="357189"/>
            <a:ext cx="9620318" cy="571482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buNone/>
              <a:defRPr b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75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753" y="528653"/>
            <a:ext cx="10824633" cy="688975"/>
          </a:xfrm>
          <a:prstGeom prst="rect">
            <a:avLst/>
          </a:prstGeom>
        </p:spPr>
        <p:txBody>
          <a:bodyPr lIns="91283" tIns="45643" rIns="91283" bIns="4564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5262563"/>
          </a:xfrm>
          <a:prstGeom prst="rect">
            <a:avLst/>
          </a:prstGeom>
        </p:spPr>
        <p:txBody>
          <a:bodyPr lIns="91283" tIns="45643" rIns="91283" bIns="45643"/>
          <a:lstStyle>
            <a:lvl1pPr>
              <a:defRPr sz="2812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5262563"/>
          </a:xfrm>
          <a:prstGeom prst="rect">
            <a:avLst/>
          </a:prstGeom>
        </p:spPr>
        <p:txBody>
          <a:bodyPr lIns="91283" tIns="45643" rIns="91283" bIns="45643"/>
          <a:lstStyle>
            <a:lvl1pPr>
              <a:defRPr sz="2812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699"/>
            <a:ext cx="12192001" cy="37730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431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334736" y="4676801"/>
            <a:ext cx="11537315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376558" y="4800231"/>
            <a:ext cx="6343828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4538188" y="2547258"/>
            <a:ext cx="3330258" cy="101553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318404" y="137240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8138021" y="2393415"/>
            <a:ext cx="375036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334736" y="2406774"/>
            <a:ext cx="3747246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4237263" y="150738"/>
            <a:ext cx="3732261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077496" y="5866037"/>
            <a:ext cx="184762" cy="277063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26" y="3914430"/>
            <a:ext cx="2502334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8124806" y="143989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9264353" y="278108"/>
            <a:ext cx="2694900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90559" y="2121932"/>
                <a:ext cx="120933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8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1157555" y="314068"/>
            <a:ext cx="801699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z="1800" smtClean="0"/>
              <a:pPr lvl="0"/>
              <a:t>‹#›</a:t>
            </a:fld>
            <a:endParaRPr lang="en-US" altLang="zh-CN" sz="1800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34434" y="804591"/>
            <a:ext cx="36493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43628" y="220399"/>
            <a:ext cx="6144683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338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2966" y="188640"/>
            <a:ext cx="3434788" cy="533400"/>
          </a:xfrm>
          <a:prstGeom prst="rect">
            <a:avLst/>
          </a:prstGeom>
          <a:noFill/>
          <a:ln w="9525" cmpd="sng">
            <a:noFill/>
            <a:prstDash val="solid"/>
            <a:miter/>
          </a:ln>
          <a:extLst/>
        </p:spPr>
        <p:txBody>
          <a:bodyPr anchor="ctr"/>
          <a:lstStyle>
            <a:lvl1pPr marL="342900" indent="-34290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 lang="zh-CN" altLang="en-US" sz="2000" b="1" smtClean="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lang="zh-CN" altLang="en-US"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fontAlgn="base"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zh-CN" sz="2400" b="1" kern="12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catalog</a:t>
            </a:r>
            <a:endParaRPr lang="zh-CN" altLang="en-US" sz="2400" b="1" kern="12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34434" y="804591"/>
            <a:ext cx="27852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4"/>
            <a:ext cx="12192000" cy="341477"/>
          </a:xfrm>
          <a:prstGeom prst="rect">
            <a:avLst/>
          </a:prstGeom>
        </p:spPr>
      </p:pic>
      <p:grpSp>
        <p:nvGrpSpPr>
          <p:cNvPr id="9" name="组合 10"/>
          <p:cNvGrpSpPr>
            <a:grpSpLocks/>
          </p:cNvGrpSpPr>
          <p:nvPr userDrawn="1"/>
        </p:nvGrpSpPr>
        <p:grpSpPr bwMode="auto">
          <a:xfrm>
            <a:off x="9786706" y="188640"/>
            <a:ext cx="2114549" cy="456062"/>
            <a:chOff x="7162800" y="228600"/>
            <a:chExt cx="1586151" cy="419101"/>
          </a:xfrm>
        </p:grpSpPr>
        <p:grpSp>
          <p:nvGrpSpPr>
            <p:cNvPr id="10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13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366951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6381743" y="2121932"/>
                <a:ext cx="138568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8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5" name="灯片编号占位符 5"/>
          <p:cNvSpPr txBox="1">
            <a:spLocks/>
          </p:cNvSpPr>
          <p:nvPr userDrawn="1"/>
        </p:nvSpPr>
        <p:spPr>
          <a:xfrm>
            <a:off x="11357273" y="188640"/>
            <a:ext cx="543983" cy="41201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fld id="{D4C9135C-9960-40DA-AA1E-AFC3A05CE41A}" type="slidenum">
              <a:rPr lang="zh-CN" altLang="en-US" sz="1800" b="1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altLang="zh-CN" sz="1800" b="1" dirty="0">
              <a:solidFill>
                <a:prstClr val="white"/>
              </a:solidFill>
            </a:endParaRP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592277" y="6520260"/>
            <a:ext cx="1788683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BFD5-ABD8-4095-9377-BBC485CBC0E7}" type="datetimeFigureOut">
              <a:rPr lang="zh-CN" altLang="en-US" smtClean="0"/>
              <a:pPr/>
              <a:t>2015/12/2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100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2966" y="188640"/>
            <a:ext cx="3434788" cy="533400"/>
          </a:xfrm>
          <a:prstGeom prst="rect">
            <a:avLst/>
          </a:prstGeom>
          <a:noFill/>
          <a:ln w="9525" cmpd="sng">
            <a:noFill/>
            <a:prstDash val="solid"/>
            <a:miter/>
          </a:ln>
          <a:extLst/>
        </p:spPr>
        <p:txBody>
          <a:bodyPr anchor="ctr"/>
          <a:lstStyle>
            <a:lvl1pPr marL="342900" indent="-34290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 lang="zh-CN" altLang="en-US" sz="2000" b="1" smtClean="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lang="zh-CN" altLang="en-US"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fontAlgn="base"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zh-CN" sz="2400" b="1" kern="12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catalog</a:t>
            </a:r>
            <a:endParaRPr lang="zh-CN" altLang="en-US" sz="2400" b="1" kern="12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34434" y="804591"/>
            <a:ext cx="27852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4"/>
            <a:ext cx="12192000" cy="341477"/>
          </a:xfrm>
          <a:prstGeom prst="rect">
            <a:avLst/>
          </a:prstGeom>
        </p:spPr>
      </p:pic>
      <p:grpSp>
        <p:nvGrpSpPr>
          <p:cNvPr id="9" name="组合 10"/>
          <p:cNvGrpSpPr>
            <a:grpSpLocks/>
          </p:cNvGrpSpPr>
          <p:nvPr userDrawn="1"/>
        </p:nvGrpSpPr>
        <p:grpSpPr bwMode="auto">
          <a:xfrm>
            <a:off x="9786706" y="188640"/>
            <a:ext cx="2114549" cy="456062"/>
            <a:chOff x="7162800" y="228600"/>
            <a:chExt cx="1586151" cy="419101"/>
          </a:xfrm>
        </p:grpSpPr>
        <p:grpSp>
          <p:nvGrpSpPr>
            <p:cNvPr id="10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13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366951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6381743" y="2121932"/>
                <a:ext cx="138568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8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5" name="灯片编号占位符 5"/>
          <p:cNvSpPr txBox="1">
            <a:spLocks/>
          </p:cNvSpPr>
          <p:nvPr userDrawn="1"/>
        </p:nvSpPr>
        <p:spPr>
          <a:xfrm>
            <a:off x="11357273" y="188640"/>
            <a:ext cx="543983" cy="41201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fld id="{D4C9135C-9960-40DA-AA1E-AFC3A05CE41A}" type="slidenum">
              <a:rPr lang="zh-CN" altLang="en-US" sz="1800" b="1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altLang="zh-CN" sz="1800" b="1" dirty="0">
              <a:solidFill>
                <a:prstClr val="white"/>
              </a:solidFill>
            </a:endParaRP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592277" y="6520260"/>
            <a:ext cx="1788683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BFD5-ABD8-4095-9377-BBC485CBC0E7}" type="datetimeFigureOut">
              <a:rPr lang="zh-CN" altLang="en-US" smtClean="0"/>
              <a:pPr/>
              <a:t>2015/12/2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54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5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78705" y="3909054"/>
            <a:ext cx="4669956" cy="484903"/>
          </a:xfrm>
        </p:spPr>
        <p:txBody>
          <a:bodyPr/>
          <a:lstStyle/>
          <a:p>
            <a:pPr algn="ctr"/>
            <a:r>
              <a:rPr lang="en-US" altLang="zh-CN" sz="2400" dirty="0"/>
              <a:t>Moscow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12/2015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10020976" cy="960967"/>
          </a:xfrm>
        </p:spPr>
        <p:txBody>
          <a:bodyPr/>
          <a:lstStyle/>
          <a:p>
            <a:r>
              <a:rPr lang="en-US" altLang="zh-CN" dirty="0" smtClean="0"/>
              <a:t>Sugon Storage</a:t>
            </a:r>
            <a:r>
              <a:rPr lang="zh-CN" altLang="en-US" dirty="0" smtClean="0"/>
              <a:t> </a:t>
            </a:r>
            <a:r>
              <a:rPr lang="en-US" altLang="zh-CN" sz="2800" dirty="0" smtClean="0"/>
              <a:t> </a:t>
            </a:r>
            <a:r>
              <a:rPr lang="zh-CN" altLang="en-US" sz="2800" smtClean="0"/>
              <a:t> </a:t>
            </a:r>
            <a:r>
              <a:rPr lang="en-US" altLang="zh-CN" sz="2800" smtClean="0"/>
              <a:t>Cloud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Storage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Product </a:t>
            </a:r>
            <a:r>
              <a:rPr lang="en-US" altLang="zh-CN" dirty="0"/>
              <a:t>form</a:t>
            </a:r>
            <a:endParaRPr lang="zh-CN" altLang="en-US" dirty="0"/>
          </a:p>
        </p:txBody>
      </p:sp>
      <p:graphicFrame>
        <p:nvGraphicFramePr>
          <p:cNvPr id="12" name="图示 11"/>
          <p:cNvGraphicFramePr/>
          <p:nvPr>
            <p:extLst/>
          </p:nvPr>
        </p:nvGraphicFramePr>
        <p:xfrm>
          <a:off x="1881388" y="914178"/>
          <a:ext cx="8031036" cy="177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0" name="Picture 2" descr="C:\Users\ligj\Desktop\无标题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9577" y="2852936"/>
            <a:ext cx="7221537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Storage </a:t>
            </a:r>
            <a:r>
              <a:rPr lang="en-US" altLang="zh-CN" dirty="0"/>
              <a:t>Node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4511824" y="1497627"/>
          <a:ext cx="5832648" cy="4718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8152"/>
                <a:gridCol w="4464496"/>
              </a:tblGrid>
              <a:tr h="1931373">
                <a:tc gridSpan="2"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Storage Node:</a:t>
                      </a:r>
                    </a:p>
                    <a:p>
                      <a:pPr>
                        <a:buFont typeface="Wingdings" pitchFamily="2" charset="2"/>
                        <a:buChar char="n"/>
                      </a:pPr>
                      <a:r>
                        <a:rPr lang="en-US" altLang="zh-CN" sz="1600" dirty="0" smtClean="0"/>
                        <a:t> 2U Storage Node</a:t>
                      </a:r>
                    </a:p>
                    <a:p>
                      <a:pPr>
                        <a:buFont typeface="Wingdings" pitchFamily="2" charset="2"/>
                        <a:buChar char="n"/>
                      </a:pPr>
                      <a:r>
                        <a:rPr lang="en-US" altLang="zh-CN" sz="1600" dirty="0" smtClean="0"/>
                        <a:t> No power/fan design</a:t>
                      </a:r>
                    </a:p>
                    <a:p>
                      <a:pPr>
                        <a:buFont typeface="Wingdings" pitchFamily="2" charset="2"/>
                        <a:buChar char="n"/>
                      </a:pPr>
                      <a:r>
                        <a:rPr lang="en-US" altLang="zh-CN" sz="1600" dirty="0" smtClean="0"/>
                        <a:t> reduce the point of failure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80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Processor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2*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Intel 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Xeon 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E5-2600</a:t>
                      </a:r>
                      <a:r>
                        <a:rPr lang="en-US" sz="1600" kern="100" baseline="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v3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processor 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Memory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kern="100" baseline="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memory slot,  </a:t>
                      </a: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DDR3 1866/1600/1333MHz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SAS</a:t>
                      </a:r>
                      <a:r>
                        <a:rPr lang="en-US" sz="1600" kern="100" baseline="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control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6.0Gb/s SAS</a:t>
                      </a:r>
                      <a:r>
                        <a:rPr lang="en-US" sz="1600" kern="100" baseline="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RAID 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0/1/10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Disk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+mn-lt"/>
                        </a:rPr>
                        <a:t>2 *2.5”</a:t>
                      </a:r>
                      <a:r>
                        <a:rPr lang="zh-CN" altLang="en-US" sz="1600" dirty="0" smtClean="0">
                          <a:latin typeface="+mn-lt"/>
                        </a:rPr>
                        <a:t> </a:t>
                      </a:r>
                      <a:r>
                        <a:rPr lang="en-US" altLang="zh-CN" sz="1600" dirty="0" smtClean="0">
                          <a:latin typeface="+mn-lt"/>
                        </a:rPr>
                        <a:t>SAS/SATA/SSD +22* 3.5”</a:t>
                      </a:r>
                      <a:r>
                        <a:rPr lang="zh-CN" altLang="en-US" sz="1600" dirty="0" smtClean="0">
                          <a:latin typeface="+mn-lt"/>
                        </a:rPr>
                        <a:t> </a:t>
                      </a:r>
                      <a:r>
                        <a:rPr lang="en-US" altLang="zh-CN" sz="1600" dirty="0" smtClean="0">
                          <a:latin typeface="+mn-lt"/>
                        </a:rPr>
                        <a:t>SAS/SATA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VGA</a:t>
                      </a:r>
                      <a:endParaRPr lang="zh-CN" sz="1600" kern="10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graphics controller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High speed</a:t>
                      </a:r>
                      <a:r>
                        <a:rPr lang="en-US" altLang="zh-CN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network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PCI-E 3.0 x16</a:t>
                      </a:r>
                      <a:r>
                        <a:rPr lang="en-US" altLang="zh-CN" sz="1600" b="1" kern="1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slot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zh-CN" altLang="en-US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1*56Gbps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FDR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or 2*10GE</a:t>
                      </a:r>
                      <a:endParaRPr lang="en-US" altLang="zh-CN" sz="1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Gigabit networks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2*1GBE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1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System</a:t>
                      </a:r>
                      <a:r>
                        <a:rPr lang="en-US" altLang="zh-CN" sz="1600" kern="100" baseline="0" dirty="0" smtClean="0"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Management</a:t>
                      </a:r>
                      <a:endParaRPr lang="zh-CN" sz="1600" kern="100" dirty="0">
                        <a:effectLst/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Onboard BMC management chip, IPMI2.0 standard management functions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15001" r="40550" b="9400"/>
          <a:stretch/>
        </p:blipFill>
        <p:spPr>
          <a:xfrm>
            <a:off x="1987394" y="1404136"/>
            <a:ext cx="2304256" cy="4977193"/>
          </a:xfrm>
          <a:prstGeom prst="rect">
            <a:avLst/>
          </a:prstGeom>
        </p:spPr>
      </p:pic>
      <p:pic>
        <p:nvPicPr>
          <p:cNvPr id="15" name="Picture 2" descr="C:\Users\ligj\Desktop\整机柜P200方案介绍\整机柜交付产品TC5600\存储节点4.png"/>
          <p:cNvPicPr>
            <a:picLocks noChangeAspect="1" noChangeArrowheads="1"/>
          </p:cNvPicPr>
          <p:nvPr/>
        </p:nvPicPr>
        <p:blipFill>
          <a:blip r:embed="rId4" cstate="print"/>
          <a:srcRect l="21262" t="29913" r="15739" b="8901"/>
          <a:stretch>
            <a:fillRect/>
          </a:stretch>
        </p:blipFill>
        <p:spPr bwMode="auto">
          <a:xfrm>
            <a:off x="7184120" y="1628800"/>
            <a:ext cx="294432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8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r="26376"/>
          <a:stretch/>
        </p:blipFill>
        <p:spPr>
          <a:xfrm>
            <a:off x="8063482" y="1052736"/>
            <a:ext cx="2520280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Strengths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08716" y="1873853"/>
            <a:ext cx="1644130" cy="1370171"/>
            <a:chOff x="3889234" y="1628800"/>
            <a:chExt cx="1644130" cy="137017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89234" y="1628800"/>
              <a:ext cx="1644130" cy="1370171"/>
              <a:chOff x="2057" y="862"/>
              <a:chExt cx="1549" cy="1351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4057691" y="2031820"/>
              <a:ext cx="13044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Easy </a:t>
              </a:r>
            </a:p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maintainable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31505" y="3198463"/>
            <a:ext cx="1645509" cy="1370171"/>
            <a:chOff x="1547664" y="2887806"/>
            <a:chExt cx="1645509" cy="1370171"/>
          </a:xfrm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47664" y="2887806"/>
              <a:ext cx="1645509" cy="1370171"/>
              <a:chOff x="1110" y="2656"/>
              <a:chExt cx="1549" cy="135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15" name="Text Box 15"/>
            <p:cNvSpPr txBox="1">
              <a:spLocks noChangeArrowheads="1"/>
            </p:cNvSpPr>
            <p:nvPr/>
          </p:nvSpPr>
          <p:spPr bwMode="gray">
            <a:xfrm>
              <a:off x="1750925" y="3389297"/>
              <a:ext cx="125277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Lower Costs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79689" y="3285547"/>
            <a:ext cx="1645509" cy="1370171"/>
            <a:chOff x="3940755" y="2887806"/>
            <a:chExt cx="1645509" cy="1370171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3940755" y="2887806"/>
              <a:ext cx="1645509" cy="1370171"/>
              <a:chOff x="2057" y="862"/>
              <a:chExt cx="1549" cy="1351"/>
            </a:xfrm>
          </p:grpSpPr>
          <p:sp>
            <p:nvSpPr>
              <p:cNvPr id="22" name="AutoShape 2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23" name="AutoShape 2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21" name="Text Box 27"/>
            <p:cNvSpPr txBox="1">
              <a:spLocks noChangeArrowheads="1"/>
            </p:cNvSpPr>
            <p:nvPr/>
          </p:nvSpPr>
          <p:spPr bwMode="gray">
            <a:xfrm>
              <a:off x="4134274" y="3247284"/>
              <a:ext cx="12860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Higher </a:t>
              </a:r>
            </a:p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performance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5" name="Freeform 46"/>
          <p:cNvSpPr>
            <a:spLocks noEditPoints="1"/>
          </p:cNvSpPr>
          <p:nvPr/>
        </p:nvSpPr>
        <p:spPr bwMode="gray">
          <a:xfrm flipH="1" flipV="1">
            <a:off x="5901990" y="2062867"/>
            <a:ext cx="2411183" cy="3658016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dist="136783" dir="6708085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135561" y="5334308"/>
            <a:ext cx="48307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+mn-ea"/>
              </a:rPr>
              <a:t>ParaStor help user to build EB level data sharing platform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！</a:t>
            </a:r>
            <a:endParaRPr lang="en-US" altLang="zh-CN" sz="2400" b="1" dirty="0">
              <a:solidFill>
                <a:srgbClr val="C00000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12572" y="2521925"/>
            <a:ext cx="1644130" cy="1370171"/>
            <a:chOff x="2737106" y="2276872"/>
            <a:chExt cx="1644130" cy="1370171"/>
          </a:xfrm>
        </p:grpSpPr>
        <p:grpSp>
          <p:nvGrpSpPr>
            <p:cNvPr id="28" name="Group 17"/>
            <p:cNvGrpSpPr>
              <a:grpSpLocks/>
            </p:cNvGrpSpPr>
            <p:nvPr/>
          </p:nvGrpSpPr>
          <p:grpSpPr bwMode="auto">
            <a:xfrm>
              <a:off x="2737106" y="2276872"/>
              <a:ext cx="1644130" cy="1370171"/>
              <a:chOff x="3174" y="2656"/>
              <a:chExt cx="1549" cy="1351"/>
            </a:xfrm>
          </p:grpSpPr>
          <p:sp>
            <p:nvSpPr>
              <p:cNvPr id="30" name="AutoShape 1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31" name="AutoShape 1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32" name="AutoShape 2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29" name="Text Box 21"/>
            <p:cNvSpPr txBox="1">
              <a:spLocks noChangeArrowheads="1"/>
            </p:cNvSpPr>
            <p:nvPr/>
          </p:nvSpPr>
          <p:spPr bwMode="gray">
            <a:xfrm>
              <a:off x="2923084" y="2679892"/>
              <a:ext cx="13330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Energy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 conservation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45456" y="1801283"/>
            <a:ext cx="1644130" cy="1370171"/>
            <a:chOff x="1584978" y="1556792"/>
            <a:chExt cx="1644130" cy="1370171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1584978" y="1556792"/>
              <a:ext cx="1644130" cy="1370171"/>
              <a:chOff x="2057" y="862"/>
              <a:chExt cx="1549" cy="1351"/>
            </a:xfrm>
          </p:grpSpPr>
          <p:sp>
            <p:nvSpPr>
              <p:cNvPr id="36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35" name="Text Box 9"/>
            <p:cNvSpPr txBox="1">
              <a:spLocks noChangeArrowheads="1"/>
            </p:cNvSpPr>
            <p:nvPr/>
          </p:nvSpPr>
          <p:spPr bwMode="gray">
            <a:xfrm>
              <a:off x="1696865" y="2049711"/>
              <a:ext cx="141897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Higher density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41600" y="1124745"/>
            <a:ext cx="1644130" cy="1370171"/>
            <a:chOff x="1584978" y="1556792"/>
            <a:chExt cx="1644130" cy="1370171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1584978" y="1556792"/>
              <a:ext cx="1644130" cy="1370171"/>
              <a:chOff x="2057" y="862"/>
              <a:chExt cx="1549" cy="1351"/>
            </a:xfrm>
          </p:grpSpPr>
          <p:sp>
            <p:nvSpPr>
              <p:cNvPr id="42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4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gray">
            <a:xfrm>
              <a:off x="1776213" y="2049711"/>
              <a:ext cx="126028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expansibility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84106" y="3933057"/>
            <a:ext cx="1644130" cy="1370171"/>
            <a:chOff x="1584978" y="1556792"/>
            <a:chExt cx="1644130" cy="1370171"/>
          </a:xfrm>
        </p:grpSpPr>
        <p:grpSp>
          <p:nvGrpSpPr>
            <p:cNvPr id="46" name="Group 5"/>
            <p:cNvGrpSpPr>
              <a:grpSpLocks/>
            </p:cNvGrpSpPr>
            <p:nvPr/>
          </p:nvGrpSpPr>
          <p:grpSpPr bwMode="auto">
            <a:xfrm>
              <a:off x="1584978" y="1556792"/>
              <a:ext cx="1644130" cy="1370171"/>
              <a:chOff x="2057" y="862"/>
              <a:chExt cx="1549" cy="1351"/>
            </a:xfrm>
          </p:grpSpPr>
          <p:sp>
            <p:nvSpPr>
              <p:cNvPr id="48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9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50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+mn-ea"/>
                </a:endParaRPr>
              </a:p>
            </p:txBody>
          </p:sp>
        </p:grpSp>
        <p:sp>
          <p:nvSpPr>
            <p:cNvPr id="47" name="Text Box 9"/>
            <p:cNvSpPr txBox="1">
              <a:spLocks noChangeArrowheads="1"/>
            </p:cNvSpPr>
            <p:nvPr/>
          </p:nvSpPr>
          <p:spPr bwMode="gray">
            <a:xfrm>
              <a:off x="1907051" y="2049711"/>
              <a:ext cx="9986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low noise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9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ramework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260" y="1066805"/>
            <a:ext cx="6319175" cy="53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588" y="1590681"/>
            <a:ext cx="2273061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未知"/>
          <p:cNvSpPr>
            <a:spLocks/>
          </p:cNvSpPr>
          <p:nvPr/>
        </p:nvSpPr>
        <p:spPr bwMode="auto">
          <a:xfrm>
            <a:off x="3016348" y="1600207"/>
            <a:ext cx="1609556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未知"/>
          <p:cNvSpPr>
            <a:spLocks/>
          </p:cNvSpPr>
          <p:nvPr/>
        </p:nvSpPr>
        <p:spPr bwMode="auto">
          <a:xfrm>
            <a:off x="3019526" y="4637089"/>
            <a:ext cx="1598445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未知"/>
          <p:cNvSpPr>
            <a:spLocks/>
          </p:cNvSpPr>
          <p:nvPr/>
        </p:nvSpPr>
        <p:spPr bwMode="auto">
          <a:xfrm>
            <a:off x="3811603" y="2274895"/>
            <a:ext cx="1465109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35429" y="2011369"/>
            <a:ext cx="299967" cy="3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lIns="91383" tIns="45692" rIns="91383" bIns="45692">
            <a:spAutoFit/>
          </a:bodyPr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08445" y="4970469"/>
            <a:ext cx="299967" cy="3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lIns="91383" tIns="45692" rIns="91383" bIns="45692">
            <a:spAutoFit/>
          </a:bodyPr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67808" y="1143127"/>
            <a:ext cx="6165906" cy="12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3" tIns="45692" rIns="91383" bIns="45692">
            <a:spAutoFit/>
          </a:bodyPr>
          <a:lstStyle/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Management Controller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Provide two interfaces ( Command line and GUI);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- Embedded management system to monitor the whole system.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97344" y="2514654"/>
            <a:ext cx="4891006" cy="12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3" tIns="45692" rIns="91383" bIns="45692">
            <a:spAutoFit/>
          </a:bodyPr>
          <a:lstStyle/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Index Controller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Manage all metadata and namespace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- Cluster architecture, Active-Active method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31904" y="4082107"/>
            <a:ext cx="4942488" cy="11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3" tIns="45692" rIns="91383" bIns="45692">
            <a:spAutoFit/>
          </a:bodyPr>
          <a:lstStyle/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699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Data Controller</a:t>
            </a:r>
            <a:r>
              <a:rPr lang="en-US" altLang="zh-CN" b="1" dirty="0">
                <a:solidFill>
                  <a:srgbClr val="AD6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Provide data storage space</a:t>
            </a:r>
          </a:p>
          <a:p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Support automatic data recovery</a:t>
            </a:r>
            <a:endParaRPr lang="zh-CN" altLang="zh-CN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765589" y="2305051"/>
            <a:ext cx="4008018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49729" y="3867150"/>
            <a:ext cx="4009604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未知"/>
          <p:cNvSpPr>
            <a:spLocks/>
          </p:cNvSpPr>
          <p:nvPr/>
        </p:nvSpPr>
        <p:spPr bwMode="auto">
          <a:xfrm>
            <a:off x="3814783" y="3841752"/>
            <a:ext cx="1461933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57668" y="2827341"/>
            <a:ext cx="299967" cy="3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lIns="91383" tIns="45692" rIns="91383" bIns="45692">
            <a:spAutoFit/>
          </a:bodyPr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394175" y="4105280"/>
            <a:ext cx="299967" cy="3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lIns="91383" tIns="45692" rIns="91383" bIns="45692">
            <a:spAutoFit/>
          </a:bodyPr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733843" y="5437189"/>
            <a:ext cx="4008018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lIns="91383" tIns="45692" rIns="91383" bIns="45692" anchor="ctr"/>
          <a:lstStyle/>
          <a:p>
            <a:pPr algn="ctr" defTabSz="91395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BCB5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11824" y="5532439"/>
            <a:ext cx="4147702" cy="12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3" tIns="45692" rIns="91383" bIns="45692">
            <a:spAutoFit/>
          </a:bodyPr>
          <a:lstStyle/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AD6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Client Drive</a:t>
            </a: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Provide POSIX file access interface</a:t>
            </a:r>
            <a:endParaRPr lang="zh-CN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95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Support  Linux/Windows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9378231" flipV="1">
            <a:off x="3471918" y="4895851"/>
            <a:ext cx="2066708" cy="412750"/>
            <a:chOff x="0" y="0"/>
            <a:chExt cx="1118" cy="279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5263130">
              <a:off x="285" y="-29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395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BCB5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6078281">
              <a:off x="421" y="-29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395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BCB5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6373927">
              <a:off x="497" y="-272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395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BCB5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6906312">
              <a:off x="587" y="-242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395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BCB5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48"/>
          <p:cNvGrpSpPr/>
          <p:nvPr/>
        </p:nvGrpSpPr>
        <p:grpSpPr>
          <a:xfrm>
            <a:off x="2055145" y="3037137"/>
            <a:ext cx="1753115" cy="1701393"/>
            <a:chOff x="3289085" y="1755043"/>
            <a:chExt cx="1932891" cy="18758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椭圆 25"/>
            <p:cNvSpPr/>
            <p:nvPr/>
          </p:nvSpPr>
          <p:spPr>
            <a:xfrm>
              <a:off x="3289085" y="1755043"/>
              <a:ext cx="1932891" cy="18758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椭圆 4"/>
            <p:cNvSpPr/>
            <p:nvPr/>
          </p:nvSpPr>
          <p:spPr>
            <a:xfrm>
              <a:off x="3433101" y="2029757"/>
              <a:ext cx="1656184" cy="13264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34" tIns="20734" rIns="20734" bIns="20734" numCol="1" spcCol="1270" anchor="ctr" anchorCtr="0">
              <a:noAutofit/>
            </a:bodyPr>
            <a:lstStyle/>
            <a:p>
              <a:pPr algn="ctr" defTabSz="725424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ParaStor200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95888" y="2420860"/>
            <a:ext cx="8172520" cy="4176580"/>
          </a:xfrm>
          <a:prstGeom prst="roundRect">
            <a:avLst>
              <a:gd name="adj" fmla="val 4903"/>
            </a:avLst>
          </a:prstGeom>
          <a:solidFill>
            <a:srgbClr val="F5F5F5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55850" y="5013158"/>
            <a:ext cx="4741775" cy="1080212"/>
          </a:xfrm>
          <a:prstGeom prst="roundRect">
            <a:avLst>
              <a:gd name="adj" fmla="val 4903"/>
            </a:avLst>
          </a:prstGeom>
          <a:solidFill>
            <a:srgbClr val="D1DCFF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39916" y="2963832"/>
            <a:ext cx="4570739" cy="1041248"/>
          </a:xfrm>
          <a:prstGeom prst="roundRect">
            <a:avLst>
              <a:gd name="adj" fmla="val 4903"/>
            </a:avLst>
          </a:prstGeom>
          <a:solidFill>
            <a:srgbClr val="FFE5F2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上下箭头 6"/>
          <p:cNvSpPr>
            <a:spLocks noChangeAspect="1"/>
          </p:cNvSpPr>
          <p:nvPr/>
        </p:nvSpPr>
        <p:spPr>
          <a:xfrm>
            <a:off x="5889956" y="2172948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上下箭头 7"/>
          <p:cNvSpPr>
            <a:spLocks noChangeAspect="1"/>
          </p:cNvSpPr>
          <p:nvPr/>
        </p:nvSpPr>
        <p:spPr>
          <a:xfrm>
            <a:off x="4048215" y="2172948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上下箭头 8"/>
          <p:cNvSpPr>
            <a:spLocks noChangeAspect="1"/>
          </p:cNvSpPr>
          <p:nvPr/>
        </p:nvSpPr>
        <p:spPr>
          <a:xfrm>
            <a:off x="2710432" y="2172948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2279576" y="1366348"/>
            <a:ext cx="1123648" cy="622453"/>
            <a:chOff x="484978" y="1366347"/>
            <a:chExt cx="1123648" cy="6224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978" y="1366347"/>
              <a:ext cx="552571" cy="62245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055" y="1366347"/>
              <a:ext cx="552571" cy="622453"/>
            </a:xfrm>
            <a:prstGeom prst="rect">
              <a:avLst/>
            </a:prstGeom>
          </p:spPr>
        </p:pic>
      </p:grpSp>
      <p:grpSp>
        <p:nvGrpSpPr>
          <p:cNvPr id="10" name="组合 12"/>
          <p:cNvGrpSpPr/>
          <p:nvPr/>
        </p:nvGrpSpPr>
        <p:grpSpPr>
          <a:xfrm>
            <a:off x="3783102" y="1366347"/>
            <a:ext cx="1072837" cy="616102"/>
            <a:chOff x="2425314" y="1366347"/>
            <a:chExt cx="1072837" cy="61610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5314" y="1366347"/>
              <a:ext cx="501760" cy="6161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391" y="1366347"/>
              <a:ext cx="501760" cy="616102"/>
            </a:xfrm>
            <a:prstGeom prst="rect">
              <a:avLst/>
            </a:prstGeom>
          </p:spPr>
        </p:pic>
      </p:grpSp>
      <p:grpSp>
        <p:nvGrpSpPr>
          <p:cNvPr id="13" name="组合 15"/>
          <p:cNvGrpSpPr/>
          <p:nvPr/>
        </p:nvGrpSpPr>
        <p:grpSpPr>
          <a:xfrm>
            <a:off x="5235816" y="1474324"/>
            <a:ext cx="1028377" cy="514477"/>
            <a:chOff x="4314839" y="1366347"/>
            <a:chExt cx="1028377" cy="51447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4839" y="1366347"/>
              <a:ext cx="457300" cy="51447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916" y="1366347"/>
              <a:ext cx="457300" cy="514477"/>
            </a:xfrm>
            <a:prstGeom prst="rect">
              <a:avLst/>
            </a:prstGeom>
          </p:spPr>
        </p:pic>
      </p:grpSp>
      <p:grpSp>
        <p:nvGrpSpPr>
          <p:cNvPr id="16" name="组合 18"/>
          <p:cNvGrpSpPr/>
          <p:nvPr/>
        </p:nvGrpSpPr>
        <p:grpSpPr>
          <a:xfrm>
            <a:off x="6644070" y="1366348"/>
            <a:ext cx="1057097" cy="622453"/>
            <a:chOff x="6159904" y="1366347"/>
            <a:chExt cx="1057097" cy="62245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9904" y="1366347"/>
              <a:ext cx="482706" cy="62245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4295" y="1366347"/>
              <a:ext cx="482706" cy="622453"/>
            </a:xfrm>
            <a:prstGeom prst="rect">
              <a:avLst/>
            </a:prstGeom>
          </p:spPr>
        </p:pic>
      </p:grpSp>
      <p:grpSp>
        <p:nvGrpSpPr>
          <p:cNvPr id="19" name="组合 21"/>
          <p:cNvGrpSpPr/>
          <p:nvPr/>
        </p:nvGrpSpPr>
        <p:grpSpPr>
          <a:xfrm>
            <a:off x="8081042" y="1366347"/>
            <a:ext cx="1111494" cy="609750"/>
            <a:chOff x="7452400" y="1366347"/>
            <a:chExt cx="1111494" cy="60975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0377" y="1366347"/>
              <a:ext cx="533517" cy="6097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400" y="1366347"/>
              <a:ext cx="533517" cy="609750"/>
            </a:xfrm>
            <a:prstGeom prst="rect">
              <a:avLst/>
            </a:prstGeom>
          </p:spPr>
        </p:pic>
      </p:grpSp>
      <p:cxnSp>
        <p:nvCxnSpPr>
          <p:cNvPr id="25" name="直接连接符 24"/>
          <p:cNvCxnSpPr/>
          <p:nvPr/>
        </p:nvCxnSpPr>
        <p:spPr>
          <a:xfrm>
            <a:off x="1613442" y="2132820"/>
            <a:ext cx="819147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5"/>
          <p:cNvGrpSpPr/>
          <p:nvPr/>
        </p:nvGrpSpPr>
        <p:grpSpPr>
          <a:xfrm>
            <a:off x="1884326" y="3211357"/>
            <a:ext cx="4286829" cy="446660"/>
            <a:chOff x="755861" y="3211357"/>
            <a:chExt cx="4286829" cy="446660"/>
          </a:xfrm>
        </p:grpSpPr>
        <p:sp>
          <p:nvSpPr>
            <p:cNvPr id="27" name="矩形 26"/>
            <p:cNvSpPr/>
            <p:nvPr/>
          </p:nvSpPr>
          <p:spPr>
            <a:xfrm>
              <a:off x="755861" y="3241542"/>
              <a:ext cx="1174430" cy="416475"/>
            </a:xfrm>
            <a:prstGeom prst="rect">
              <a:avLst/>
            </a:prstGeom>
            <a:solidFill>
              <a:schemeClr val="accent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071225" y="3241542"/>
              <a:ext cx="1174430" cy="416475"/>
            </a:xfrm>
            <a:prstGeom prst="rect">
              <a:avLst/>
            </a:prstGeom>
            <a:solidFill>
              <a:schemeClr val="accent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68260" y="3241542"/>
              <a:ext cx="1174430" cy="416475"/>
            </a:xfrm>
            <a:prstGeom prst="rect">
              <a:avLst/>
            </a:prstGeom>
            <a:solidFill>
              <a:schemeClr val="accent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36"/>
            <p:cNvSpPr txBox="1"/>
            <p:nvPr/>
          </p:nvSpPr>
          <p:spPr>
            <a:xfrm>
              <a:off x="3103901" y="3211357"/>
              <a:ext cx="903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……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0"/>
          <p:cNvGrpSpPr>
            <a:grpSpLocks noChangeAspect="1"/>
          </p:cNvGrpSpPr>
          <p:nvPr/>
        </p:nvGrpSpPr>
        <p:grpSpPr>
          <a:xfrm>
            <a:off x="6708604" y="2655926"/>
            <a:ext cx="1515472" cy="1061114"/>
            <a:chOff x="5801963" y="2708900"/>
            <a:chExt cx="1542659" cy="1080150"/>
          </a:xfrm>
        </p:grpSpPr>
        <p:sp>
          <p:nvSpPr>
            <p:cNvPr id="32" name="矩形 31"/>
            <p:cNvSpPr/>
            <p:nvPr/>
          </p:nvSpPr>
          <p:spPr>
            <a:xfrm>
              <a:off x="5801963" y="2708900"/>
              <a:ext cx="1218377" cy="432060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Index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09920" y="2924930"/>
              <a:ext cx="1218377" cy="432060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Index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012788" y="3140960"/>
              <a:ext cx="1218377" cy="432060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Index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26245" y="3356990"/>
              <a:ext cx="1218377" cy="432060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Index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848" y="2636891"/>
            <a:ext cx="503479" cy="596455"/>
          </a:xfrm>
          <a:prstGeom prst="rect">
            <a:avLst/>
          </a:prstGeom>
        </p:spPr>
      </p:pic>
      <p:grpSp>
        <p:nvGrpSpPr>
          <p:cNvPr id="31" name="组合 36"/>
          <p:cNvGrpSpPr/>
          <p:nvPr/>
        </p:nvGrpSpPr>
        <p:grpSpPr>
          <a:xfrm>
            <a:off x="2405664" y="5269946"/>
            <a:ext cx="4447241" cy="463375"/>
            <a:chOff x="1277199" y="5269945"/>
            <a:chExt cx="4447241" cy="463375"/>
          </a:xfrm>
        </p:grpSpPr>
        <p:sp>
          <p:nvSpPr>
            <p:cNvPr id="38" name="矩形 37"/>
            <p:cNvSpPr/>
            <p:nvPr/>
          </p:nvSpPr>
          <p:spPr>
            <a:xfrm>
              <a:off x="1277199" y="5301260"/>
              <a:ext cx="1218377" cy="432060"/>
            </a:xfrm>
            <a:prstGeom prst="rect">
              <a:avLst/>
            </a:prstGeom>
            <a:solidFill>
              <a:schemeClr val="accent3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1783" y="5301260"/>
              <a:ext cx="1218377" cy="432060"/>
            </a:xfrm>
            <a:prstGeom prst="rect">
              <a:avLst/>
            </a:prstGeom>
            <a:solidFill>
              <a:schemeClr val="accent3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506063" y="5301260"/>
              <a:ext cx="1218377" cy="432060"/>
            </a:xfrm>
            <a:prstGeom prst="rect">
              <a:avLst/>
            </a:prstGeom>
            <a:solidFill>
              <a:schemeClr val="accent3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data controller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50"/>
            <p:cNvSpPr txBox="1"/>
            <p:nvPr/>
          </p:nvSpPr>
          <p:spPr>
            <a:xfrm>
              <a:off x="3713102" y="5269945"/>
              <a:ext cx="9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……</a:t>
              </a:r>
              <a:endParaRPr lang="zh-CN" altLang="en-US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41"/>
          <p:cNvGrpSpPr/>
          <p:nvPr/>
        </p:nvGrpSpPr>
        <p:grpSpPr>
          <a:xfrm>
            <a:off x="8389444" y="3284980"/>
            <a:ext cx="1090932" cy="1028186"/>
            <a:chOff x="7300524" y="3776898"/>
            <a:chExt cx="1090932" cy="1028186"/>
          </a:xfrm>
        </p:grpSpPr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7300524" y="3776898"/>
              <a:ext cx="385119" cy="1028186"/>
            </a:xfrm>
            <a:prstGeom prst="rect">
              <a:avLst/>
            </a:prstGeom>
            <a:solidFill>
              <a:schemeClr val="accent4"/>
            </a:solidFill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MGR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左右箭头 43"/>
            <p:cNvSpPr/>
            <p:nvPr/>
          </p:nvSpPr>
          <p:spPr>
            <a:xfrm>
              <a:off x="7701970" y="4182976"/>
              <a:ext cx="288039" cy="21603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>
              <a:spLocks noChangeAspect="1"/>
            </p:cNvSpPr>
            <p:nvPr/>
          </p:nvSpPr>
          <p:spPr>
            <a:xfrm>
              <a:off x="8006337" y="3776898"/>
              <a:ext cx="385119" cy="1028186"/>
            </a:xfrm>
            <a:prstGeom prst="rect">
              <a:avLst/>
            </a:prstGeom>
            <a:solidFill>
              <a:schemeClr val="accent4"/>
            </a:solidFill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MGR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5"/>
          <p:cNvGrpSpPr/>
          <p:nvPr/>
        </p:nvGrpSpPr>
        <p:grpSpPr>
          <a:xfrm>
            <a:off x="8832305" y="5301209"/>
            <a:ext cx="752965" cy="1027381"/>
            <a:chOff x="6781671" y="5122748"/>
            <a:chExt cx="752965" cy="1027381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6411" y="5122748"/>
              <a:ext cx="468225" cy="88820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671" y="5261926"/>
              <a:ext cx="468225" cy="888203"/>
            </a:xfrm>
            <a:prstGeom prst="rect">
              <a:avLst/>
            </a:prstGeom>
          </p:spPr>
        </p:pic>
      </p:grpSp>
      <p:sp>
        <p:nvSpPr>
          <p:cNvPr id="49" name="左右箭头 48"/>
          <p:cNvSpPr/>
          <p:nvPr/>
        </p:nvSpPr>
        <p:spPr>
          <a:xfrm>
            <a:off x="7095920" y="5733256"/>
            <a:ext cx="1736385" cy="14401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61"/>
          <p:cNvSpPr txBox="1"/>
          <p:nvPr/>
        </p:nvSpPr>
        <p:spPr>
          <a:xfrm>
            <a:off x="4871937" y="1124680"/>
            <a:ext cx="154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client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810513" y="4653170"/>
            <a:ext cx="2000264" cy="3599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management network 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2" name="直接连接符 51"/>
          <p:cNvCxnSpPr>
            <a:stCxn id="43" idx="2"/>
          </p:cNvCxnSpPr>
          <p:nvPr/>
        </p:nvCxnSpPr>
        <p:spPr>
          <a:xfrm>
            <a:off x="8582004" y="4313166"/>
            <a:ext cx="20620" cy="3400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5" idx="2"/>
          </p:cNvCxnSpPr>
          <p:nvPr/>
        </p:nvCxnSpPr>
        <p:spPr>
          <a:xfrm flipH="1">
            <a:off x="8650169" y="4313166"/>
            <a:ext cx="637648" cy="3400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1" idx="5"/>
            <a:endCxn id="47" idx="0"/>
          </p:cNvCxnSpPr>
          <p:nvPr/>
        </p:nvCxnSpPr>
        <p:spPr>
          <a:xfrm rot="5400000">
            <a:off x="9264118" y="5047479"/>
            <a:ext cx="340769" cy="166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72"/>
          <p:cNvCxnSpPr>
            <a:stCxn id="51" idx="2"/>
          </p:cNvCxnSpPr>
          <p:nvPr/>
        </p:nvCxnSpPr>
        <p:spPr>
          <a:xfrm rot="10800000">
            <a:off x="6310657" y="4005080"/>
            <a:ext cx="1499856" cy="828084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74"/>
          <p:cNvCxnSpPr>
            <a:stCxn id="51" idx="2"/>
          </p:cNvCxnSpPr>
          <p:nvPr/>
        </p:nvCxnSpPr>
        <p:spPr>
          <a:xfrm rot="10800000" flipV="1">
            <a:off x="7027171" y="4833164"/>
            <a:ext cx="783342" cy="556210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78"/>
          <p:cNvCxnSpPr>
            <a:stCxn id="35" idx="2"/>
            <a:endCxn id="51" idx="2"/>
          </p:cNvCxnSpPr>
          <p:nvPr/>
        </p:nvCxnSpPr>
        <p:spPr>
          <a:xfrm rot="16200000" flipH="1">
            <a:off x="7160006" y="4182658"/>
            <a:ext cx="1116124" cy="184889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上下箭头 57"/>
          <p:cNvSpPr/>
          <p:nvPr/>
        </p:nvSpPr>
        <p:spPr>
          <a:xfrm>
            <a:off x="3413229" y="3983977"/>
            <a:ext cx="259055" cy="982656"/>
          </a:xfrm>
          <a:prstGeom prst="upDownArrow">
            <a:avLst/>
          </a:prstGeom>
          <a:solidFill>
            <a:srgbClr val="81C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上下箭头 58"/>
          <p:cNvSpPr/>
          <p:nvPr/>
        </p:nvSpPr>
        <p:spPr>
          <a:xfrm>
            <a:off x="4847765" y="3983977"/>
            <a:ext cx="259055" cy="982656"/>
          </a:xfrm>
          <a:prstGeom prst="upDownArrow">
            <a:avLst/>
          </a:prstGeom>
          <a:solidFill>
            <a:srgbClr val="81C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90"/>
          <p:cNvSpPr txBox="1"/>
          <p:nvPr/>
        </p:nvSpPr>
        <p:spPr>
          <a:xfrm>
            <a:off x="7464153" y="5517232"/>
            <a:ext cx="114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archive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91"/>
          <p:cNvSpPr txBox="1"/>
          <p:nvPr/>
        </p:nvSpPr>
        <p:spPr>
          <a:xfrm>
            <a:off x="4385134" y="4390082"/>
            <a:ext cx="11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migration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92"/>
          <p:cNvSpPr txBox="1"/>
          <p:nvPr/>
        </p:nvSpPr>
        <p:spPr>
          <a:xfrm>
            <a:off x="3369702" y="2505508"/>
            <a:ext cx="122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concurrent read-write 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93"/>
          <p:cNvSpPr txBox="1"/>
          <p:nvPr/>
        </p:nvSpPr>
        <p:spPr>
          <a:xfrm>
            <a:off x="2039222" y="2505508"/>
            <a:ext cx="119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concurrent read-write 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94"/>
          <p:cNvSpPr txBox="1"/>
          <p:nvPr/>
        </p:nvSpPr>
        <p:spPr>
          <a:xfrm>
            <a:off x="5169880" y="2505508"/>
            <a:ext cx="121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concurrent read-write 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上下箭头 64"/>
          <p:cNvSpPr>
            <a:spLocks noChangeAspect="1"/>
          </p:cNvSpPr>
          <p:nvPr/>
        </p:nvSpPr>
        <p:spPr>
          <a:xfrm>
            <a:off x="2027954" y="2172948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上下箭头 65"/>
          <p:cNvSpPr>
            <a:spLocks noChangeAspect="1"/>
          </p:cNvSpPr>
          <p:nvPr/>
        </p:nvSpPr>
        <p:spPr>
          <a:xfrm>
            <a:off x="3365737" y="2172948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上下箭头 66"/>
          <p:cNvSpPr>
            <a:spLocks noChangeAspect="1"/>
          </p:cNvSpPr>
          <p:nvPr/>
        </p:nvSpPr>
        <p:spPr>
          <a:xfrm>
            <a:off x="5207478" y="2172948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103"/>
          <p:cNvSpPr txBox="1"/>
          <p:nvPr/>
        </p:nvSpPr>
        <p:spPr>
          <a:xfrm>
            <a:off x="2975380" y="4390082"/>
            <a:ext cx="11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migration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H="1">
            <a:off x="6320438" y="3292594"/>
            <a:ext cx="5743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21"/>
          <p:cNvCxnSpPr>
            <a:stCxn id="34" idx="1"/>
          </p:cNvCxnSpPr>
          <p:nvPr/>
        </p:nvCxnSpPr>
        <p:spPr>
          <a:xfrm rot="10800000" flipV="1">
            <a:off x="6535113" y="3292595"/>
            <a:ext cx="380603" cy="1720563"/>
          </a:xfrm>
          <a:prstGeom prst="bentConnector2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上下箭头 70"/>
          <p:cNvSpPr>
            <a:spLocks/>
          </p:cNvSpPr>
          <p:nvPr/>
        </p:nvSpPr>
        <p:spPr>
          <a:xfrm>
            <a:off x="7010857" y="2120942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上下箭头 71"/>
          <p:cNvSpPr>
            <a:spLocks/>
          </p:cNvSpPr>
          <p:nvPr/>
        </p:nvSpPr>
        <p:spPr>
          <a:xfrm>
            <a:off x="7222305" y="2120942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上下箭头 72"/>
          <p:cNvSpPr>
            <a:spLocks/>
          </p:cNvSpPr>
          <p:nvPr/>
        </p:nvSpPr>
        <p:spPr>
          <a:xfrm>
            <a:off x="7454798" y="2120942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80"/>
          <p:cNvSpPr txBox="1"/>
          <p:nvPr/>
        </p:nvSpPr>
        <p:spPr>
          <a:xfrm>
            <a:off x="6706076" y="2143117"/>
            <a:ext cx="11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metadata read-write</a:t>
            </a:r>
            <a:endParaRPr lang="zh-CN" altLang="en-US" sz="1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Product Form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/>
          <a:stretch>
            <a:fillRect/>
          </a:stretch>
        </p:blipFill>
        <p:spPr bwMode="auto">
          <a:xfrm>
            <a:off x="4367808" y="1484784"/>
            <a:ext cx="3312368" cy="133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直接箭头连接符 30"/>
          <p:cNvCxnSpPr/>
          <p:nvPr/>
        </p:nvCxnSpPr>
        <p:spPr>
          <a:xfrm flipH="1">
            <a:off x="2855640" y="2852936"/>
            <a:ext cx="1368152" cy="169007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3719736" y="2852936"/>
            <a:ext cx="1368152" cy="17281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4727848" y="2852936"/>
            <a:ext cx="1368152" cy="17281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95670" y="3429000"/>
            <a:ext cx="25242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read-write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63552" y="4581128"/>
            <a:ext cx="374441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79576" y="4797152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95600" y="5157192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07768" y="4797152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23792" y="5157192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320136" y="4581128"/>
            <a:ext cx="216024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08168" y="4797152"/>
            <a:ext cx="1368152" cy="504056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Index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824192" y="5157192"/>
            <a:ext cx="1368152" cy="504056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Index controller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6672064" y="2852936"/>
            <a:ext cx="1296144" cy="1728192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7536160" y="2852936"/>
            <a:ext cx="1368152" cy="1728192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4562" y="3429000"/>
            <a:ext cx="48577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Request data </a:t>
            </a:r>
            <a:r>
              <a:rPr lang="zh-CN" altLang="en-US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Get metadata information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5840" y="1052736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Clients (Linux/Windows)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Cluster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Form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72379"/>
          <a:stretch>
            <a:fillRect/>
          </a:stretch>
        </p:blipFill>
        <p:spPr bwMode="auto">
          <a:xfrm>
            <a:off x="2567608" y="1196752"/>
            <a:ext cx="687671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"/>
          <p:cNvSpPr txBox="1">
            <a:spLocks/>
          </p:cNvSpPr>
          <p:nvPr/>
        </p:nvSpPr>
        <p:spPr>
          <a:xfrm>
            <a:off x="1881158" y="5639336"/>
            <a:ext cx="8358246" cy="81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316" tIns="45658" rIns="91316" bIns="45658"/>
          <a:lstStyle/>
          <a:p>
            <a:pPr marL="799015" lvl="1" indent="-342435">
              <a:lnSpc>
                <a:spcPct val="135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Global Shared Cache: Single NAS node failure cannot lose the cached data. </a:t>
            </a:r>
          </a:p>
          <a:p>
            <a:pPr marL="799015" lvl="1" indent="-342435">
              <a:lnSpc>
                <a:spcPct val="135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Apply to virtualization application, such as VMWare, Citrix.</a:t>
            </a:r>
          </a:p>
        </p:txBody>
      </p:sp>
      <p:sp>
        <p:nvSpPr>
          <p:cNvPr id="7" name="矩形 6"/>
          <p:cNvSpPr/>
          <p:nvPr/>
        </p:nvSpPr>
        <p:spPr>
          <a:xfrm>
            <a:off x="2927648" y="2492896"/>
            <a:ext cx="144016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NFS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7808" y="2492896"/>
            <a:ext cx="144016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CIFS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7968" y="2492896"/>
            <a:ext cx="144016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HTTPS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48128" y="2492896"/>
            <a:ext cx="144016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FTP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7648" y="2852936"/>
            <a:ext cx="57606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NAS Cluster Manage System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7648" y="3212976"/>
            <a:ext cx="57606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Global Shared Cache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11624" y="3861048"/>
            <a:ext cx="626469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7648" y="414908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3672" y="450912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5840" y="414908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1864" y="450912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48128" y="414908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64152" y="4509120"/>
            <a:ext cx="1368152" cy="5040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上下箭头 19"/>
          <p:cNvSpPr/>
          <p:nvPr/>
        </p:nvSpPr>
        <p:spPr>
          <a:xfrm>
            <a:off x="3719736" y="2204864"/>
            <a:ext cx="432048" cy="1656184"/>
          </a:xfrm>
          <a:prstGeom prst="up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5807968" y="2204864"/>
            <a:ext cx="432048" cy="1656184"/>
          </a:xfrm>
          <a:prstGeom prst="up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上下箭头 22"/>
          <p:cNvSpPr/>
          <p:nvPr/>
        </p:nvSpPr>
        <p:spPr>
          <a:xfrm>
            <a:off x="7824192" y="2204864"/>
            <a:ext cx="432048" cy="1656184"/>
          </a:xfrm>
          <a:prstGeom prst="up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7688" y="9714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7928" y="9714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6160" y="9714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3790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Features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209405"/>
              </p:ext>
            </p:extLst>
          </p:nvPr>
        </p:nvGraphicFramePr>
        <p:xfrm>
          <a:off x="2345011" y="818154"/>
          <a:ext cx="8207375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5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Capacity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783633" y="1700809"/>
          <a:ext cx="6824803" cy="402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5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ligj\Desktop\无标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052736"/>
            <a:ext cx="6226797" cy="3816424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Ultra-high IO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19536" y="1988840"/>
            <a:ext cx="2919234" cy="216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811652" y="1428736"/>
            <a:ext cx="2676836" cy="13521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Parallel cluster architecture design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satisfy high concurrent  IO requirement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824192" y="5286388"/>
            <a:ext cx="2448272" cy="102293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Strip optimization provides high single stream IO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bandwidth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193154" y="5331230"/>
            <a:ext cx="3902846" cy="10500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Aggregated bandwidth, which is the sum of data controller bandwidth, increases linearly with capacity 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24116" y="3357562"/>
            <a:ext cx="2448348" cy="114300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Full active index cluster improves the processing ability of massive small files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流程图: 资料带 8"/>
          <p:cNvSpPr/>
          <p:nvPr/>
        </p:nvSpPr>
        <p:spPr>
          <a:xfrm>
            <a:off x="2063552" y="2564898"/>
            <a:ext cx="2376330" cy="216030"/>
          </a:xfrm>
          <a:prstGeom prst="flowChartPunchedTap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70000"/>
                </a:schemeClr>
              </a:gs>
              <a:gs pos="35000">
                <a:schemeClr val="accent4">
                  <a:tint val="37000"/>
                  <a:satMod val="300000"/>
                  <a:alpha val="70000"/>
                </a:schemeClr>
              </a:gs>
              <a:gs pos="100000">
                <a:schemeClr val="accent4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2423592" y="4005058"/>
            <a:ext cx="2376330" cy="216030"/>
          </a:xfrm>
          <a:prstGeom prst="flowChartPunchedTap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70000"/>
                </a:schemeClr>
              </a:gs>
              <a:gs pos="35000">
                <a:schemeClr val="accent4">
                  <a:tint val="37000"/>
                  <a:satMod val="300000"/>
                  <a:alpha val="70000"/>
                </a:schemeClr>
              </a:gs>
              <a:gs pos="100000">
                <a:schemeClr val="accent4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 rot="20055367">
            <a:off x="5239905" y="1895049"/>
            <a:ext cx="842546" cy="1224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>
            <a:stCxn id="5" idx="1"/>
            <a:endCxn id="4" idx="0"/>
          </p:cNvCxnSpPr>
          <p:nvPr/>
        </p:nvCxnSpPr>
        <p:spPr>
          <a:xfrm flipH="1" flipV="1">
            <a:off x="3379154" y="1988840"/>
            <a:ext cx="4432499" cy="115992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8" idx="1"/>
            <a:endCxn id="11" idx="5"/>
          </p:cNvCxnSpPr>
          <p:nvPr/>
        </p:nvCxnSpPr>
        <p:spPr>
          <a:xfrm flipH="1" flipV="1">
            <a:off x="6117472" y="2767522"/>
            <a:ext cx="1706644" cy="1161544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1"/>
            <a:endCxn id="9" idx="2"/>
          </p:cNvCxnSpPr>
          <p:nvPr/>
        </p:nvCxnSpPr>
        <p:spPr>
          <a:xfrm flipH="1" flipV="1">
            <a:off x="3251718" y="2759326"/>
            <a:ext cx="4572475" cy="3038529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6" idx="1"/>
            <a:endCxn id="10" idx="2"/>
          </p:cNvCxnSpPr>
          <p:nvPr/>
        </p:nvCxnSpPr>
        <p:spPr>
          <a:xfrm flipH="1" flipV="1">
            <a:off x="3611758" y="4199486"/>
            <a:ext cx="4212435" cy="1598369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5"/>
          <p:cNvGrpSpPr/>
          <p:nvPr/>
        </p:nvGrpSpPr>
        <p:grpSpPr>
          <a:xfrm>
            <a:off x="2135327" y="2664984"/>
            <a:ext cx="3392601" cy="1664140"/>
            <a:chOff x="539440" y="2781149"/>
            <a:chExt cx="3392601" cy="1664140"/>
          </a:xfrm>
        </p:grpSpPr>
        <p:sp>
          <p:nvSpPr>
            <p:cNvPr id="17" name="文本框 16"/>
            <p:cNvSpPr txBox="1"/>
            <p:nvPr/>
          </p:nvSpPr>
          <p:spPr>
            <a:xfrm>
              <a:off x="539440" y="2781149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92550" y="2781149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19250" y="2781149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7287" y="4168290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54417" y="4168290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78931" y="4168290"/>
              <a:ext cx="853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2.5GBps</a:t>
              </a:r>
              <a:endParaRPr lang="zh-CN" altLang="en-US" sz="1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1524016" y="2420820"/>
            <a:ext cx="4067929" cy="2160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4085977" y="4525739"/>
            <a:ext cx="0" cy="758425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961087" y="5309942"/>
            <a:ext cx="6269821" cy="11515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82865" tIns="41432" rIns="82865" bIns="41432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þ"/>
              <a:defRPr/>
            </a:pPr>
            <a:r>
              <a:rPr lang="en-US" altLang="zh-CN" sz="1542" dirty="0">
                <a:latin typeface="微软雅黑" pitchFamily="34" charset="-122"/>
                <a:ea typeface="微软雅黑" pitchFamily="34" charset="-122"/>
              </a:rPr>
              <a:t>IDC statistics, the world produces 15 PB of data every day, the amount of information data every 18 months to </a:t>
            </a:r>
            <a:r>
              <a:rPr lang="en-US" altLang="zh-CN" sz="1542" dirty="0" smtClean="0">
                <a:latin typeface="微软雅黑" pitchFamily="34" charset="-122"/>
                <a:ea typeface="微软雅黑" pitchFamily="34" charset="-122"/>
              </a:rPr>
              <a:t>double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þ"/>
              <a:defRPr/>
            </a:pPr>
            <a:r>
              <a:rPr lang="en-US" altLang="zh-CN" sz="1542" dirty="0" smtClean="0">
                <a:latin typeface="微软雅黑" pitchFamily="34" charset="-122"/>
                <a:ea typeface="微软雅黑" pitchFamily="34" charset="-122"/>
              </a:rPr>
              <a:t>IDC </a:t>
            </a:r>
            <a:r>
              <a:rPr lang="en-US" altLang="zh-CN" sz="1542" dirty="0">
                <a:latin typeface="微软雅黑" pitchFamily="34" charset="-122"/>
                <a:ea typeface="微软雅黑" pitchFamily="34" charset="-122"/>
              </a:rPr>
              <a:t>statistics, the world's information data to more than 50% annual growth rate of rapid expansion</a:t>
            </a:r>
            <a:endParaRPr lang="en-US" altLang="zh-CN" sz="1542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7435803" y="1432110"/>
            <a:ext cx="3720838" cy="333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Large capacity storage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system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Data management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Unified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management of physical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resources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Storage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system capacity and performance dynamic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extension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Data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security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159" y="1284993"/>
            <a:ext cx="6174072" cy="37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Data Explosive growth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06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reliability——Node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rot="5400000" flipH="1" flipV="1">
            <a:off x="7173626" y="3004481"/>
            <a:ext cx="111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柱形 3"/>
          <p:cNvSpPr/>
          <p:nvPr/>
        </p:nvSpPr>
        <p:spPr bwMode="auto">
          <a:xfrm>
            <a:off x="6226622" y="4800523"/>
            <a:ext cx="1763387" cy="587796"/>
          </a:xfrm>
          <a:prstGeom prst="can">
            <a:avLst/>
          </a:prstGeom>
        </p:spPr>
        <p:txBody>
          <a:bodyPr spcFirstLastPara="1" wrap="none" rtlCol="0" fromWordArt="1" anchor="ctr">
            <a:prstTxWarp prst="textArchUp">
              <a:avLst>
                <a:gd name="adj" fmla="val 542040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88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264" y="3403554"/>
            <a:ext cx="2024630" cy="41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3548885" y="3298379"/>
            <a:ext cx="1240902" cy="65310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1633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Switch1</a:t>
            </a:r>
            <a:endParaRPr lang="zh-CN" altLang="en-US" sz="1633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12"/>
          <p:cNvGrpSpPr/>
          <p:nvPr/>
        </p:nvGrpSpPr>
        <p:grpSpPr>
          <a:xfrm>
            <a:off x="2112051" y="4931145"/>
            <a:ext cx="1894008" cy="1828698"/>
            <a:chOff x="1727944" y="4428703"/>
            <a:chExt cx="2088232" cy="2016224"/>
          </a:xfrm>
        </p:grpSpPr>
        <p:sp>
          <p:nvSpPr>
            <p:cNvPr id="8" name="圆柱形 7"/>
            <p:cNvSpPr/>
            <p:nvPr/>
          </p:nvSpPr>
          <p:spPr bwMode="auto">
            <a:xfrm>
              <a:off x="1943968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圆柱形 8"/>
            <p:cNvSpPr/>
            <p:nvPr/>
          </p:nvSpPr>
          <p:spPr bwMode="auto">
            <a:xfrm>
              <a:off x="2808064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圆柱形 9"/>
            <p:cNvSpPr/>
            <p:nvPr/>
          </p:nvSpPr>
          <p:spPr bwMode="auto">
            <a:xfrm>
              <a:off x="1943968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圆柱形 10"/>
            <p:cNvSpPr/>
            <p:nvPr/>
          </p:nvSpPr>
          <p:spPr bwMode="auto">
            <a:xfrm>
              <a:off x="2808064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727944" y="4428703"/>
              <a:ext cx="2088232" cy="2016224"/>
            </a:xfrm>
            <a:prstGeom prst="rect">
              <a:avLst/>
            </a:prstGeom>
            <a:ln w="28575">
              <a:solidFill>
                <a:srgbClr val="C00000"/>
              </a:solidFill>
              <a:prstDash val="dash"/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4201992" y="4931145"/>
            <a:ext cx="1894008" cy="1828698"/>
            <a:chOff x="1727944" y="4428703"/>
            <a:chExt cx="2088232" cy="2016224"/>
          </a:xfrm>
        </p:grpSpPr>
        <p:sp>
          <p:nvSpPr>
            <p:cNvPr id="14" name="圆柱形 13"/>
            <p:cNvSpPr/>
            <p:nvPr/>
          </p:nvSpPr>
          <p:spPr bwMode="auto">
            <a:xfrm>
              <a:off x="1943968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圆柱形 14"/>
            <p:cNvSpPr/>
            <p:nvPr/>
          </p:nvSpPr>
          <p:spPr bwMode="auto">
            <a:xfrm>
              <a:off x="2808064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圆柱形 15"/>
            <p:cNvSpPr/>
            <p:nvPr/>
          </p:nvSpPr>
          <p:spPr bwMode="auto">
            <a:xfrm>
              <a:off x="1943968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圆柱形 16"/>
            <p:cNvSpPr/>
            <p:nvPr/>
          </p:nvSpPr>
          <p:spPr bwMode="auto">
            <a:xfrm>
              <a:off x="2808064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727944" y="4428703"/>
              <a:ext cx="2088232" cy="2016224"/>
            </a:xfrm>
            <a:prstGeom prst="rect">
              <a:avLst/>
            </a:prstGeom>
            <a:ln w="28575">
              <a:solidFill>
                <a:srgbClr val="C00000"/>
              </a:solidFill>
              <a:prstDash val="dash"/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9"/>
          <p:cNvGrpSpPr/>
          <p:nvPr/>
        </p:nvGrpSpPr>
        <p:grpSpPr>
          <a:xfrm>
            <a:off x="6291932" y="4931145"/>
            <a:ext cx="1894008" cy="1828698"/>
            <a:chOff x="1727944" y="4428703"/>
            <a:chExt cx="2088232" cy="2016224"/>
          </a:xfrm>
        </p:grpSpPr>
        <p:sp>
          <p:nvSpPr>
            <p:cNvPr id="20" name="圆柱形 19"/>
            <p:cNvSpPr/>
            <p:nvPr/>
          </p:nvSpPr>
          <p:spPr bwMode="auto">
            <a:xfrm>
              <a:off x="1943968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圆柱形 20"/>
            <p:cNvSpPr/>
            <p:nvPr/>
          </p:nvSpPr>
          <p:spPr bwMode="auto">
            <a:xfrm>
              <a:off x="2808064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圆柱形 21"/>
            <p:cNvSpPr/>
            <p:nvPr/>
          </p:nvSpPr>
          <p:spPr bwMode="auto">
            <a:xfrm>
              <a:off x="1943968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圆柱形 22"/>
            <p:cNvSpPr/>
            <p:nvPr/>
          </p:nvSpPr>
          <p:spPr bwMode="auto">
            <a:xfrm>
              <a:off x="2808064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1727944" y="4428703"/>
              <a:ext cx="2088232" cy="2016224"/>
            </a:xfrm>
            <a:prstGeom prst="rect">
              <a:avLst/>
            </a:prstGeom>
            <a:ln w="28575">
              <a:solidFill>
                <a:srgbClr val="C00000"/>
              </a:solidFill>
              <a:prstDash val="dash"/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5"/>
          <p:cNvGrpSpPr/>
          <p:nvPr/>
        </p:nvGrpSpPr>
        <p:grpSpPr>
          <a:xfrm>
            <a:off x="8381872" y="4931145"/>
            <a:ext cx="1894008" cy="1828698"/>
            <a:chOff x="1727944" y="4428703"/>
            <a:chExt cx="2088232" cy="2016224"/>
          </a:xfrm>
        </p:grpSpPr>
        <p:sp>
          <p:nvSpPr>
            <p:cNvPr id="26" name="圆柱形 25"/>
            <p:cNvSpPr/>
            <p:nvPr/>
          </p:nvSpPr>
          <p:spPr bwMode="auto">
            <a:xfrm>
              <a:off x="1943968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圆柱形 26"/>
            <p:cNvSpPr/>
            <p:nvPr/>
          </p:nvSpPr>
          <p:spPr bwMode="auto">
            <a:xfrm>
              <a:off x="2808064" y="4572719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圆柱形 27"/>
            <p:cNvSpPr/>
            <p:nvPr/>
          </p:nvSpPr>
          <p:spPr bwMode="auto">
            <a:xfrm>
              <a:off x="1943968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圆柱形 28"/>
            <p:cNvSpPr/>
            <p:nvPr/>
          </p:nvSpPr>
          <p:spPr bwMode="auto">
            <a:xfrm>
              <a:off x="2808064" y="5508823"/>
              <a:ext cx="720080" cy="792088"/>
            </a:xfrm>
            <a:prstGeom prst="can">
              <a:avLst/>
            </a:prstGeom>
            <a:solidFill>
              <a:schemeClr val="accent1"/>
            </a:solidFill>
            <a:ln>
              <a:solidFill>
                <a:srgbClr val="333399"/>
              </a:solidFill>
            </a:ln>
          </p:spPr>
          <p:txBody>
            <a:bodyPr spcFirstLastPara="1" wrap="none" numCol="1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727944" y="4428703"/>
              <a:ext cx="2088232" cy="2016224"/>
            </a:xfrm>
            <a:prstGeom prst="rect">
              <a:avLst/>
            </a:prstGeom>
            <a:ln w="28575">
              <a:solidFill>
                <a:srgbClr val="C00000"/>
              </a:solidFill>
              <a:prstDash val="dash"/>
            </a:ln>
          </p:spPr>
          <p:txBody>
            <a:bodyPr spcFirstLastPara="1" wrap="none" rtlCol="0" fromWordArt="1" anchor="ctr">
              <a:prstTxWarp prst="textArchUp">
                <a:avLst>
                  <a:gd name="adj" fmla="val 542040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88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106" y="3403554"/>
            <a:ext cx="2024630" cy="41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2"/>
          <p:cNvSpPr txBox="1"/>
          <p:nvPr/>
        </p:nvSpPr>
        <p:spPr>
          <a:xfrm>
            <a:off x="6892110" y="3236033"/>
            <a:ext cx="1240902" cy="65310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1633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Switch2</a:t>
            </a:r>
            <a:endParaRPr lang="zh-CN" altLang="en-US" sz="1633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1933396" y="3102447"/>
            <a:ext cx="831763" cy="6531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05" tIns="41452" rIns="82905" bIns="8291" anchor="b" anchorCtr="1"/>
          <a:lstStyle/>
          <a:p>
            <a:pPr algn="ctr" defTabSz="91395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8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 controller</a:t>
            </a:r>
          </a:p>
        </p:txBody>
      </p:sp>
      <p:pic>
        <p:nvPicPr>
          <p:cNvPr id="34" name="图片 33" descr="单个节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431" y="3298379"/>
            <a:ext cx="718417" cy="133672"/>
          </a:xfrm>
          <a:prstGeom prst="rect">
            <a:avLst/>
          </a:prstGeom>
        </p:spPr>
      </p:pic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1916121" y="2253409"/>
            <a:ext cx="831763" cy="6531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05" tIns="41452" rIns="82905" bIns="8291" anchor="b" anchorCtr="1"/>
          <a:lstStyle/>
          <a:p>
            <a:pPr algn="ctr" defTabSz="91395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8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 controller</a:t>
            </a:r>
          </a:p>
        </p:txBody>
      </p:sp>
      <p:pic>
        <p:nvPicPr>
          <p:cNvPr id="36" name="图片 35" descr="单个节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4155" y="2449341"/>
            <a:ext cx="718417" cy="133672"/>
          </a:xfrm>
          <a:prstGeom prst="rect">
            <a:avLst/>
          </a:prstGeom>
        </p:spPr>
      </p:pic>
      <p:cxnSp>
        <p:nvCxnSpPr>
          <p:cNvPr id="37" name="直接连接符 36"/>
          <p:cNvCxnSpPr>
            <a:stCxn id="5" idx="2"/>
          </p:cNvCxnSpPr>
          <p:nvPr/>
        </p:nvCxnSpPr>
        <p:spPr>
          <a:xfrm rot="5400000">
            <a:off x="3189678" y="3690244"/>
            <a:ext cx="1110281" cy="13715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5" idx="2"/>
          </p:cNvCxnSpPr>
          <p:nvPr/>
        </p:nvCxnSpPr>
        <p:spPr>
          <a:xfrm rot="16200000" flipH="1">
            <a:off x="4234648" y="4016797"/>
            <a:ext cx="1110281" cy="7184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5" idx="2"/>
          </p:cNvCxnSpPr>
          <p:nvPr/>
        </p:nvCxnSpPr>
        <p:spPr>
          <a:xfrm rot="16200000" flipH="1">
            <a:off x="5279618" y="2971827"/>
            <a:ext cx="1110281" cy="28083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5" idx="2"/>
          </p:cNvCxnSpPr>
          <p:nvPr/>
        </p:nvCxnSpPr>
        <p:spPr>
          <a:xfrm rot="16200000" flipH="1">
            <a:off x="6324588" y="1926855"/>
            <a:ext cx="1110281" cy="48982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31" idx="2"/>
          </p:cNvCxnSpPr>
          <p:nvPr/>
        </p:nvCxnSpPr>
        <p:spPr>
          <a:xfrm rot="16200000" flipV="1">
            <a:off x="7990009" y="3592278"/>
            <a:ext cx="1110281" cy="1567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1" idx="2"/>
          </p:cNvCxnSpPr>
          <p:nvPr/>
        </p:nvCxnSpPr>
        <p:spPr>
          <a:xfrm rot="5400000">
            <a:off x="6945039" y="4114763"/>
            <a:ext cx="1110281" cy="522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31" idx="2"/>
          </p:cNvCxnSpPr>
          <p:nvPr/>
        </p:nvCxnSpPr>
        <p:spPr>
          <a:xfrm rot="5400000">
            <a:off x="5900069" y="3069793"/>
            <a:ext cx="1110281" cy="2612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1" idx="2"/>
          </p:cNvCxnSpPr>
          <p:nvPr/>
        </p:nvCxnSpPr>
        <p:spPr>
          <a:xfrm rot="5400000">
            <a:off x="4855099" y="2024821"/>
            <a:ext cx="1110281" cy="47023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747883" y="2579962"/>
            <a:ext cx="17806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4104026" y="3004481"/>
            <a:ext cx="8490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33" idx="3"/>
          </p:cNvCxnSpPr>
          <p:nvPr/>
        </p:nvCxnSpPr>
        <p:spPr>
          <a:xfrm>
            <a:off x="2765158" y="3429000"/>
            <a:ext cx="2612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5400000" flipH="1" flipV="1">
            <a:off x="2601881" y="3004481"/>
            <a:ext cx="8490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765158" y="2449340"/>
            <a:ext cx="49636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765158" y="3559621"/>
            <a:ext cx="4571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 flipH="1" flipV="1">
            <a:off x="2667193" y="3004481"/>
            <a:ext cx="111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048604" y="1131792"/>
            <a:ext cx="2836430" cy="22195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</a:t>
            </a:r>
            <a:r>
              <a:rPr lang="en-US" altLang="zh-CN" sz="998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</a:t>
            </a: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/data/web/important_big_spreadsheet.xls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043843" y="1455642"/>
            <a:ext cx="2780324" cy="22195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</a:t>
            </a:r>
            <a:r>
              <a:rPr lang="en-US" altLang="zh-CN" sz="998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</a:t>
            </a: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/data/web/big_architecture_drawing.ppt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6043844" y="1801718"/>
            <a:ext cx="2746661" cy="22195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</a:t>
            </a:r>
            <a:r>
              <a:rPr lang="en-US" altLang="zh-CN" sz="998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</a:t>
            </a: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/data/web/unstructured_big_video.mpg</a:t>
            </a:r>
          </a:p>
        </p:txBody>
      </p:sp>
      <p:grpSp>
        <p:nvGrpSpPr>
          <p:cNvPr id="55" name="Group 12"/>
          <p:cNvGrpSpPr>
            <a:grpSpLocks/>
          </p:cNvGrpSpPr>
          <p:nvPr/>
        </p:nvGrpSpPr>
        <p:grpSpPr bwMode="auto">
          <a:xfrm>
            <a:off x="2643776" y="1111156"/>
            <a:ext cx="2654021" cy="1243013"/>
            <a:chOff x="461" y="663"/>
            <a:chExt cx="1843" cy="863"/>
          </a:xfrm>
        </p:grpSpPr>
        <p:sp>
          <p:nvSpPr>
            <p:cNvPr id="56" name="Line 145"/>
            <p:cNvSpPr>
              <a:spLocks noChangeShapeType="1"/>
            </p:cNvSpPr>
            <p:nvPr/>
          </p:nvSpPr>
          <p:spPr bwMode="auto">
            <a:xfrm>
              <a:off x="633" y="1123"/>
              <a:ext cx="173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Line 146"/>
            <p:cNvSpPr>
              <a:spLocks noChangeShapeType="1"/>
            </p:cNvSpPr>
            <p:nvPr/>
          </p:nvSpPr>
          <p:spPr bwMode="auto">
            <a:xfrm>
              <a:off x="1107" y="1297"/>
              <a:ext cx="173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Line 147"/>
            <p:cNvSpPr>
              <a:spLocks noChangeShapeType="1"/>
            </p:cNvSpPr>
            <p:nvPr/>
          </p:nvSpPr>
          <p:spPr bwMode="auto">
            <a:xfrm>
              <a:off x="1625" y="1469"/>
              <a:ext cx="173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Line 144"/>
            <p:cNvSpPr>
              <a:spLocks noChangeShapeType="1"/>
            </p:cNvSpPr>
            <p:nvPr/>
          </p:nvSpPr>
          <p:spPr bwMode="auto">
            <a:xfrm>
              <a:off x="1107" y="1066"/>
              <a:ext cx="0" cy="23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Line 144"/>
            <p:cNvSpPr>
              <a:spLocks noChangeShapeType="1"/>
            </p:cNvSpPr>
            <p:nvPr/>
          </p:nvSpPr>
          <p:spPr bwMode="auto">
            <a:xfrm>
              <a:off x="1625" y="1181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Line 144"/>
            <p:cNvSpPr>
              <a:spLocks noChangeShapeType="1"/>
            </p:cNvSpPr>
            <p:nvPr/>
          </p:nvSpPr>
          <p:spPr bwMode="auto">
            <a:xfrm>
              <a:off x="633" y="777"/>
              <a:ext cx="0" cy="34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33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34"/>
            <p:cNvSpPr>
              <a:spLocks noChangeArrowheads="1"/>
            </p:cNvSpPr>
            <p:nvPr/>
          </p:nvSpPr>
          <p:spPr bwMode="auto">
            <a:xfrm>
              <a:off x="461" y="663"/>
              <a:ext cx="412" cy="351"/>
            </a:xfrm>
            <a:custGeom>
              <a:avLst/>
              <a:gdLst>
                <a:gd name="T0" fmla="*/ 0 w 21600"/>
                <a:gd name="T1" fmla="*/ 0 h 21600"/>
                <a:gd name="T2" fmla="*/ 781297 w 21600"/>
                <a:gd name="T3" fmla="*/ 0 h 21600"/>
                <a:gd name="T4" fmla="*/ 781297 w 21600"/>
                <a:gd name="T5" fmla="*/ 567069 h 21600"/>
                <a:gd name="T6" fmla="*/ 0 w 21600"/>
                <a:gd name="T7" fmla="*/ 567069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81629" tIns="42447" rIns="81629" bIns="124403" anchor="b"/>
            <a:lstStyle/>
            <a:p>
              <a:pPr defTabSz="414287">
                <a:lnSpc>
                  <a:spcPct val="90000"/>
                </a:lnSpc>
                <a:buClr>
                  <a:srgbClr val="000000"/>
                </a:buClr>
                <a:buSzPct val="100000"/>
                <a:tabLst>
                  <a:tab pos="0" algn="l"/>
                  <a:tab pos="414287" algn="l"/>
                  <a:tab pos="828573" algn="l"/>
                  <a:tab pos="1242860" algn="l"/>
                  <a:tab pos="1657146" algn="l"/>
                  <a:tab pos="2071433" algn="l"/>
                  <a:tab pos="2485719" algn="l"/>
                  <a:tab pos="2901593" algn="l"/>
                  <a:tab pos="3315880" algn="l"/>
                  <a:tab pos="3730165" algn="l"/>
                  <a:tab pos="4144452" algn="l"/>
                  <a:tab pos="4558738" algn="l"/>
                  <a:tab pos="4973026" algn="l"/>
                  <a:tab pos="5387312" algn="l"/>
                  <a:tab pos="5803185" algn="l"/>
                  <a:tab pos="6217472" algn="l"/>
                  <a:tab pos="6631758" algn="l"/>
                  <a:tab pos="7046045" algn="l"/>
                  <a:tab pos="7460331" algn="l"/>
                  <a:tab pos="7874618" algn="l"/>
                  <a:tab pos="8290492" algn="l"/>
                </a:tabLst>
              </a:pPr>
              <a:r>
                <a:rPr lang="en-GB" altLang="zh-CN" sz="816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/home</a:t>
              </a:r>
            </a:p>
          </p:txBody>
        </p:sp>
        <p:sp>
          <p:nvSpPr>
            <p:cNvPr id="63" name="Freeform 35"/>
            <p:cNvSpPr>
              <a:spLocks noChangeArrowheads="1"/>
            </p:cNvSpPr>
            <p:nvPr/>
          </p:nvSpPr>
          <p:spPr bwMode="auto">
            <a:xfrm>
              <a:off x="913" y="835"/>
              <a:ext cx="412" cy="351"/>
            </a:xfrm>
            <a:custGeom>
              <a:avLst/>
              <a:gdLst>
                <a:gd name="T0" fmla="*/ 0 w 21600"/>
                <a:gd name="T1" fmla="*/ 0 h 21600"/>
                <a:gd name="T2" fmla="*/ 781297 w 21600"/>
                <a:gd name="T3" fmla="*/ 0 h 21600"/>
                <a:gd name="T4" fmla="*/ 781297 w 21600"/>
                <a:gd name="T5" fmla="*/ 567069 h 21600"/>
                <a:gd name="T6" fmla="*/ 0 w 21600"/>
                <a:gd name="T7" fmla="*/ 567069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81629" tIns="42447" rIns="81629" bIns="124403" anchor="b"/>
            <a:lstStyle/>
            <a:p>
              <a:pPr defTabSz="414287">
                <a:lnSpc>
                  <a:spcPct val="93000"/>
                </a:lnSpc>
                <a:buClr>
                  <a:srgbClr val="000000"/>
                </a:buClr>
                <a:buSzPct val="100000"/>
                <a:tabLst>
                  <a:tab pos="0" algn="l"/>
                  <a:tab pos="414287" algn="l"/>
                  <a:tab pos="828573" algn="l"/>
                  <a:tab pos="1242860" algn="l"/>
                  <a:tab pos="1657146" algn="l"/>
                  <a:tab pos="2071433" algn="l"/>
                  <a:tab pos="2485719" algn="l"/>
                  <a:tab pos="2901593" algn="l"/>
                  <a:tab pos="3315880" algn="l"/>
                  <a:tab pos="3730165" algn="l"/>
                  <a:tab pos="4144452" algn="l"/>
                  <a:tab pos="4558738" algn="l"/>
                  <a:tab pos="4973026" algn="l"/>
                  <a:tab pos="5387312" algn="l"/>
                  <a:tab pos="5803185" algn="l"/>
                  <a:tab pos="6217472" algn="l"/>
                  <a:tab pos="6631758" algn="l"/>
                  <a:tab pos="7046045" algn="l"/>
                  <a:tab pos="7460331" algn="l"/>
                  <a:tab pos="7874618" algn="l"/>
                  <a:tab pos="8290492" algn="l"/>
                </a:tabLst>
              </a:pPr>
              <a:r>
                <a:rPr lang="en-GB" altLang="zh-CN" sz="816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en-GB" altLang="zh-CN" sz="816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appl</a:t>
              </a:r>
              <a:endParaRPr lang="en-GB" altLang="zh-CN" sz="816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36"/>
            <p:cNvSpPr>
              <a:spLocks noChangeArrowheads="1"/>
            </p:cNvSpPr>
            <p:nvPr/>
          </p:nvSpPr>
          <p:spPr bwMode="auto">
            <a:xfrm>
              <a:off x="1373" y="1002"/>
              <a:ext cx="412" cy="351"/>
            </a:xfrm>
            <a:custGeom>
              <a:avLst/>
              <a:gdLst>
                <a:gd name="T0" fmla="*/ 0 w 21600"/>
                <a:gd name="T1" fmla="*/ 0 h 21600"/>
                <a:gd name="T2" fmla="*/ 781297 w 21600"/>
                <a:gd name="T3" fmla="*/ 0 h 21600"/>
                <a:gd name="T4" fmla="*/ 781297 w 21600"/>
                <a:gd name="T5" fmla="*/ 567069 h 21600"/>
                <a:gd name="T6" fmla="*/ 0 w 21600"/>
                <a:gd name="T7" fmla="*/ 567069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81629" tIns="42447" rIns="81629" bIns="124403" anchor="b"/>
            <a:lstStyle/>
            <a:p>
              <a:pPr defTabSz="414287">
                <a:lnSpc>
                  <a:spcPct val="93000"/>
                </a:lnSpc>
                <a:buClr>
                  <a:srgbClr val="000000"/>
                </a:buClr>
                <a:buSzPct val="100000"/>
                <a:tabLst>
                  <a:tab pos="0" algn="l"/>
                  <a:tab pos="414287" algn="l"/>
                  <a:tab pos="828573" algn="l"/>
                  <a:tab pos="1242860" algn="l"/>
                  <a:tab pos="1657146" algn="l"/>
                  <a:tab pos="2071433" algn="l"/>
                  <a:tab pos="2485719" algn="l"/>
                  <a:tab pos="2901593" algn="l"/>
                  <a:tab pos="3315880" algn="l"/>
                  <a:tab pos="3730165" algn="l"/>
                  <a:tab pos="4144452" algn="l"/>
                  <a:tab pos="4558738" algn="l"/>
                  <a:tab pos="4973026" algn="l"/>
                  <a:tab pos="5387312" algn="l"/>
                  <a:tab pos="5803185" algn="l"/>
                  <a:tab pos="6217472" algn="l"/>
                  <a:tab pos="6631758" algn="l"/>
                  <a:tab pos="7046045" algn="l"/>
                  <a:tab pos="7460331" algn="l"/>
                  <a:tab pos="7874618" algn="l"/>
                  <a:tab pos="8290492" algn="l"/>
                </a:tabLst>
              </a:pPr>
              <a:r>
                <a:rPr lang="en-GB" altLang="zh-CN" sz="816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/data</a:t>
              </a:r>
            </a:p>
          </p:txBody>
        </p:sp>
        <p:sp>
          <p:nvSpPr>
            <p:cNvPr id="65" name="Freeform 37"/>
            <p:cNvSpPr>
              <a:spLocks noChangeArrowheads="1"/>
            </p:cNvSpPr>
            <p:nvPr/>
          </p:nvSpPr>
          <p:spPr bwMode="auto">
            <a:xfrm>
              <a:off x="1892" y="1175"/>
              <a:ext cx="412" cy="351"/>
            </a:xfrm>
            <a:custGeom>
              <a:avLst/>
              <a:gdLst>
                <a:gd name="T0" fmla="*/ 0 w 21600"/>
                <a:gd name="T1" fmla="*/ 0 h 21600"/>
                <a:gd name="T2" fmla="*/ 781297 w 21600"/>
                <a:gd name="T3" fmla="*/ 0 h 21600"/>
                <a:gd name="T4" fmla="*/ 781297 w 21600"/>
                <a:gd name="T5" fmla="*/ 567069 h 21600"/>
                <a:gd name="T6" fmla="*/ 0 w 21600"/>
                <a:gd name="T7" fmla="*/ 567069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81629" tIns="42447" rIns="81629" bIns="124403" anchor="b"/>
            <a:lstStyle/>
            <a:p>
              <a:pPr defTabSz="414287">
                <a:lnSpc>
                  <a:spcPct val="93000"/>
                </a:lnSpc>
                <a:buClr>
                  <a:srgbClr val="000000"/>
                </a:buClr>
                <a:buSzPct val="100000"/>
                <a:tabLst>
                  <a:tab pos="0" algn="l"/>
                  <a:tab pos="414287" algn="l"/>
                  <a:tab pos="828573" algn="l"/>
                  <a:tab pos="1242860" algn="l"/>
                  <a:tab pos="1657146" algn="l"/>
                  <a:tab pos="2071433" algn="l"/>
                  <a:tab pos="2485719" algn="l"/>
                  <a:tab pos="2901593" algn="l"/>
                  <a:tab pos="3315880" algn="l"/>
                  <a:tab pos="3730165" algn="l"/>
                  <a:tab pos="4144452" algn="l"/>
                  <a:tab pos="4558738" algn="l"/>
                  <a:tab pos="4973026" algn="l"/>
                  <a:tab pos="5387312" algn="l"/>
                  <a:tab pos="5803185" algn="l"/>
                  <a:tab pos="6217472" algn="l"/>
                  <a:tab pos="6631758" algn="l"/>
                  <a:tab pos="7046045" algn="l"/>
                  <a:tab pos="7460331" algn="l"/>
                  <a:tab pos="7874618" algn="l"/>
                  <a:tab pos="8290492" algn="l"/>
                </a:tabLst>
              </a:pPr>
              <a:r>
                <a:rPr lang="en-GB" altLang="zh-CN" sz="816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/web</a:t>
              </a:r>
            </a:p>
          </p:txBody>
        </p:sp>
      </p:grp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029555" y="1120680"/>
            <a:ext cx="2836430" cy="2219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/home/appl/data/web/important_big_spreadsheet.xls</a:t>
            </a: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6023208" y="1444529"/>
            <a:ext cx="2780324" cy="2219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/home/appl/data/web/big_architecture_drawing.ppt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6023209" y="1792192"/>
            <a:ext cx="2746661" cy="2219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82905" tIns="41452" rIns="82905" bIns="4145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99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/home/appl/data/web/unstructured_big_video.mpg</a:t>
            </a:r>
          </a:p>
        </p:txBody>
      </p:sp>
      <p:sp>
        <p:nvSpPr>
          <p:cNvPr id="69" name="AutoShape 26"/>
          <p:cNvSpPr>
            <a:spLocks/>
          </p:cNvSpPr>
          <p:nvPr/>
        </p:nvSpPr>
        <p:spPr bwMode="auto">
          <a:xfrm>
            <a:off x="5792801" y="1377959"/>
            <a:ext cx="237573" cy="377119"/>
          </a:xfrm>
          <a:prstGeom prst="leftBrace">
            <a:avLst>
              <a:gd name="adj1" fmla="val 30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82905" tIns="41452" rIns="82905" bIns="41452" anchor="ctr">
            <a:spAutoFit/>
          </a:bodyPr>
          <a:lstStyle/>
          <a:p>
            <a:endParaRPr lang="zh-CN" altLang="en-US" sz="1633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 flipV="1">
            <a:off x="5381924" y="1608042"/>
            <a:ext cx="330166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82905" tIns="41452" rIns="82905" bIns="41452" anchor="ctr">
            <a:spAutoFit/>
          </a:bodyPr>
          <a:lstStyle/>
          <a:p>
            <a:endParaRPr lang="zh-CN" altLang="en-US" sz="1633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5973" y="1773144"/>
            <a:ext cx="27460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5973" y="1441354"/>
            <a:ext cx="234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66130" y="1077818"/>
            <a:ext cx="28095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矩形 100"/>
          <p:cNvSpPr>
            <a:spLocks noChangeArrowheads="1"/>
          </p:cNvSpPr>
          <p:nvPr/>
        </p:nvSpPr>
        <p:spPr bwMode="auto">
          <a:xfrm>
            <a:off x="8953521" y="2022418"/>
            <a:ext cx="1438631" cy="3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15" tIns="41458" rIns="82915" bIns="41458">
            <a:spAutoFit/>
          </a:bodyPr>
          <a:lstStyle/>
          <a:p>
            <a:r>
              <a:rPr lang="en-US" altLang="zh-CN" sz="1633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Logical  layer</a:t>
            </a:r>
            <a:endParaRPr lang="zh-CN" altLang="en-US" sz="1633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Rectangle 90"/>
          <p:cNvSpPr>
            <a:spLocks noChangeArrowheads="1"/>
          </p:cNvSpPr>
          <p:nvPr/>
        </p:nvSpPr>
        <p:spPr bwMode="auto">
          <a:xfrm>
            <a:off x="3484161" y="3501008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Rectangle 91"/>
          <p:cNvSpPr>
            <a:spLocks noChangeArrowheads="1"/>
          </p:cNvSpPr>
          <p:nvPr/>
        </p:nvSpPr>
        <p:spPr bwMode="auto">
          <a:xfrm>
            <a:off x="3777890" y="3501008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Rectangle 92"/>
          <p:cNvSpPr>
            <a:spLocks noChangeArrowheads="1"/>
          </p:cNvSpPr>
          <p:nvPr/>
        </p:nvSpPr>
        <p:spPr bwMode="auto">
          <a:xfrm>
            <a:off x="4071619" y="3501008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Rectangle 93"/>
          <p:cNvSpPr>
            <a:spLocks noChangeArrowheads="1"/>
          </p:cNvSpPr>
          <p:nvPr/>
        </p:nvSpPr>
        <p:spPr bwMode="auto">
          <a:xfrm>
            <a:off x="4365348" y="3501008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Rectangle 94"/>
          <p:cNvSpPr>
            <a:spLocks noChangeArrowheads="1"/>
          </p:cNvSpPr>
          <p:nvPr/>
        </p:nvSpPr>
        <p:spPr bwMode="auto">
          <a:xfrm>
            <a:off x="4659077" y="3501008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Rectangle 95"/>
          <p:cNvSpPr>
            <a:spLocks noChangeArrowheads="1"/>
          </p:cNvSpPr>
          <p:nvPr/>
        </p:nvSpPr>
        <p:spPr bwMode="auto">
          <a:xfrm>
            <a:off x="4952806" y="3501008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1" name="Rectangle 96"/>
          <p:cNvSpPr>
            <a:spLocks noChangeArrowheads="1"/>
          </p:cNvSpPr>
          <p:nvPr/>
        </p:nvSpPr>
        <p:spPr bwMode="auto">
          <a:xfrm>
            <a:off x="6815430" y="3429000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Rectangle 97"/>
          <p:cNvSpPr>
            <a:spLocks noChangeArrowheads="1"/>
          </p:cNvSpPr>
          <p:nvPr/>
        </p:nvSpPr>
        <p:spPr bwMode="auto">
          <a:xfrm>
            <a:off x="7109159" y="3429000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3" name="Rectangle 98"/>
          <p:cNvSpPr>
            <a:spLocks noChangeArrowheads="1"/>
          </p:cNvSpPr>
          <p:nvPr/>
        </p:nvSpPr>
        <p:spPr bwMode="auto">
          <a:xfrm>
            <a:off x="7402889" y="3429000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Rectangle 99"/>
          <p:cNvSpPr>
            <a:spLocks noChangeArrowheads="1"/>
          </p:cNvSpPr>
          <p:nvPr/>
        </p:nvSpPr>
        <p:spPr bwMode="auto">
          <a:xfrm>
            <a:off x="7696618" y="3429000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5" name="Rectangle 100"/>
          <p:cNvSpPr>
            <a:spLocks noChangeArrowheads="1"/>
          </p:cNvSpPr>
          <p:nvPr/>
        </p:nvSpPr>
        <p:spPr bwMode="auto">
          <a:xfrm>
            <a:off x="7990347" y="3429000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6" name="Rectangle 101"/>
          <p:cNvSpPr>
            <a:spLocks noChangeArrowheads="1"/>
          </p:cNvSpPr>
          <p:nvPr/>
        </p:nvSpPr>
        <p:spPr bwMode="auto">
          <a:xfrm>
            <a:off x="8284076" y="3429000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7" name="Rectangle 102"/>
          <p:cNvSpPr>
            <a:spLocks noChangeArrowheads="1"/>
          </p:cNvSpPr>
          <p:nvPr/>
        </p:nvSpPr>
        <p:spPr bwMode="auto">
          <a:xfrm>
            <a:off x="3481087" y="3519833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Rectangle 103"/>
          <p:cNvSpPr>
            <a:spLocks noChangeArrowheads="1"/>
          </p:cNvSpPr>
          <p:nvPr/>
        </p:nvSpPr>
        <p:spPr bwMode="auto">
          <a:xfrm>
            <a:off x="3774816" y="3519833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 104"/>
          <p:cNvSpPr>
            <a:spLocks noChangeArrowheads="1"/>
          </p:cNvSpPr>
          <p:nvPr/>
        </p:nvSpPr>
        <p:spPr bwMode="auto">
          <a:xfrm>
            <a:off x="4068545" y="3519833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Rectangle 105"/>
          <p:cNvSpPr>
            <a:spLocks noChangeArrowheads="1"/>
          </p:cNvSpPr>
          <p:nvPr/>
        </p:nvSpPr>
        <p:spPr bwMode="auto">
          <a:xfrm>
            <a:off x="4362274" y="351983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1" name="Rectangle 106"/>
          <p:cNvSpPr>
            <a:spLocks noChangeArrowheads="1"/>
          </p:cNvSpPr>
          <p:nvPr/>
        </p:nvSpPr>
        <p:spPr bwMode="auto">
          <a:xfrm>
            <a:off x="4656003" y="351983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" name="Rectangle 107"/>
          <p:cNvSpPr>
            <a:spLocks noChangeArrowheads="1"/>
          </p:cNvSpPr>
          <p:nvPr/>
        </p:nvSpPr>
        <p:spPr bwMode="auto">
          <a:xfrm>
            <a:off x="4949732" y="351983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Rectangle 108"/>
          <p:cNvSpPr>
            <a:spLocks noChangeArrowheads="1"/>
          </p:cNvSpPr>
          <p:nvPr/>
        </p:nvSpPr>
        <p:spPr bwMode="auto">
          <a:xfrm>
            <a:off x="6815430" y="3456419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4" name="Rectangle 109"/>
          <p:cNvSpPr>
            <a:spLocks noChangeArrowheads="1"/>
          </p:cNvSpPr>
          <p:nvPr/>
        </p:nvSpPr>
        <p:spPr bwMode="auto">
          <a:xfrm>
            <a:off x="7109159" y="3456419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5" name="Rectangle 110"/>
          <p:cNvSpPr>
            <a:spLocks noChangeArrowheads="1"/>
          </p:cNvSpPr>
          <p:nvPr/>
        </p:nvSpPr>
        <p:spPr bwMode="auto">
          <a:xfrm>
            <a:off x="7402889" y="3456419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Rectangle 111"/>
          <p:cNvSpPr>
            <a:spLocks noChangeArrowheads="1"/>
          </p:cNvSpPr>
          <p:nvPr/>
        </p:nvSpPr>
        <p:spPr bwMode="auto">
          <a:xfrm>
            <a:off x="7696618" y="3456419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7" name="Rectangle 112"/>
          <p:cNvSpPr>
            <a:spLocks noChangeArrowheads="1"/>
          </p:cNvSpPr>
          <p:nvPr/>
        </p:nvSpPr>
        <p:spPr bwMode="auto">
          <a:xfrm>
            <a:off x="7990347" y="3456419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8" name="Rectangle 113"/>
          <p:cNvSpPr>
            <a:spLocks noChangeArrowheads="1"/>
          </p:cNvSpPr>
          <p:nvPr/>
        </p:nvSpPr>
        <p:spPr bwMode="auto">
          <a:xfrm>
            <a:off x="8284076" y="3456419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9" name="流程图: 汇总连接 98"/>
          <p:cNvSpPr/>
          <p:nvPr/>
        </p:nvSpPr>
        <p:spPr>
          <a:xfrm>
            <a:off x="2112051" y="2389064"/>
            <a:ext cx="457174" cy="391864"/>
          </a:xfrm>
          <a:prstGeom prst="flowChartSummingJuncti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33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Rectangle 66"/>
          <p:cNvSpPr>
            <a:spLocks noChangeArrowheads="1"/>
          </p:cNvSpPr>
          <p:nvPr/>
        </p:nvSpPr>
        <p:spPr bwMode="auto">
          <a:xfrm>
            <a:off x="3484588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1" name="Rectangle 67"/>
          <p:cNvSpPr>
            <a:spLocks noChangeArrowheads="1"/>
          </p:cNvSpPr>
          <p:nvPr/>
        </p:nvSpPr>
        <p:spPr bwMode="auto">
          <a:xfrm>
            <a:off x="3778317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" name="Rectangle 68"/>
          <p:cNvSpPr>
            <a:spLocks noChangeArrowheads="1"/>
          </p:cNvSpPr>
          <p:nvPr/>
        </p:nvSpPr>
        <p:spPr bwMode="auto">
          <a:xfrm>
            <a:off x="4072046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" name="Rectangle 69"/>
          <p:cNvSpPr>
            <a:spLocks noChangeArrowheads="1"/>
          </p:cNvSpPr>
          <p:nvPr/>
        </p:nvSpPr>
        <p:spPr bwMode="auto">
          <a:xfrm>
            <a:off x="4365775" y="3573017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4" name="Rectangle 70"/>
          <p:cNvSpPr>
            <a:spLocks noChangeArrowheads="1"/>
          </p:cNvSpPr>
          <p:nvPr/>
        </p:nvSpPr>
        <p:spPr bwMode="auto">
          <a:xfrm>
            <a:off x="4659504" y="3573017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5" name="Rectangle 71"/>
          <p:cNvSpPr>
            <a:spLocks noChangeArrowheads="1"/>
          </p:cNvSpPr>
          <p:nvPr/>
        </p:nvSpPr>
        <p:spPr bwMode="auto">
          <a:xfrm>
            <a:off x="4953234" y="3573017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6" name="Rectangle 72"/>
          <p:cNvSpPr>
            <a:spLocks noChangeArrowheads="1"/>
          </p:cNvSpPr>
          <p:nvPr/>
        </p:nvSpPr>
        <p:spPr bwMode="auto">
          <a:xfrm>
            <a:off x="6814418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7" name="Rectangle 73"/>
          <p:cNvSpPr>
            <a:spLocks noChangeArrowheads="1"/>
          </p:cNvSpPr>
          <p:nvPr/>
        </p:nvSpPr>
        <p:spPr bwMode="auto">
          <a:xfrm>
            <a:off x="7109588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8" name="Rectangle 74"/>
          <p:cNvSpPr>
            <a:spLocks noChangeArrowheads="1"/>
          </p:cNvSpPr>
          <p:nvPr/>
        </p:nvSpPr>
        <p:spPr bwMode="auto">
          <a:xfrm>
            <a:off x="7401876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9" name="Rectangle 75"/>
          <p:cNvSpPr>
            <a:spLocks noChangeArrowheads="1"/>
          </p:cNvSpPr>
          <p:nvPr/>
        </p:nvSpPr>
        <p:spPr bwMode="auto">
          <a:xfrm>
            <a:off x="7697046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10" name="Rectangle 76"/>
          <p:cNvSpPr>
            <a:spLocks noChangeArrowheads="1"/>
          </p:cNvSpPr>
          <p:nvPr/>
        </p:nvSpPr>
        <p:spPr bwMode="auto">
          <a:xfrm>
            <a:off x="7990775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1" name="Rectangle 77"/>
          <p:cNvSpPr>
            <a:spLocks noChangeArrowheads="1"/>
          </p:cNvSpPr>
          <p:nvPr/>
        </p:nvSpPr>
        <p:spPr bwMode="auto">
          <a:xfrm>
            <a:off x="8284504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12" name="Rectangle 78"/>
          <p:cNvSpPr>
            <a:spLocks noChangeArrowheads="1"/>
          </p:cNvSpPr>
          <p:nvPr/>
        </p:nvSpPr>
        <p:spPr bwMode="auto">
          <a:xfrm>
            <a:off x="3484588" y="3585782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3" name="Rectangle 79"/>
          <p:cNvSpPr>
            <a:spLocks noChangeArrowheads="1"/>
          </p:cNvSpPr>
          <p:nvPr/>
        </p:nvSpPr>
        <p:spPr bwMode="auto">
          <a:xfrm>
            <a:off x="3778317" y="3585782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4" name="Rectangle 80"/>
          <p:cNvSpPr>
            <a:spLocks noChangeArrowheads="1"/>
          </p:cNvSpPr>
          <p:nvPr/>
        </p:nvSpPr>
        <p:spPr bwMode="auto">
          <a:xfrm>
            <a:off x="4072046" y="3585782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5" name="Rectangle 81"/>
          <p:cNvSpPr>
            <a:spLocks noChangeArrowheads="1"/>
          </p:cNvSpPr>
          <p:nvPr/>
        </p:nvSpPr>
        <p:spPr bwMode="auto">
          <a:xfrm>
            <a:off x="4365775" y="3585782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6" name="Rectangle 82"/>
          <p:cNvSpPr>
            <a:spLocks noChangeArrowheads="1"/>
          </p:cNvSpPr>
          <p:nvPr/>
        </p:nvSpPr>
        <p:spPr bwMode="auto">
          <a:xfrm>
            <a:off x="4659504" y="3585782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7" name="Rectangle 83"/>
          <p:cNvSpPr>
            <a:spLocks noChangeArrowheads="1"/>
          </p:cNvSpPr>
          <p:nvPr/>
        </p:nvSpPr>
        <p:spPr bwMode="auto">
          <a:xfrm>
            <a:off x="4953234" y="3585782"/>
            <a:ext cx="293729" cy="2606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8" name="Rectangle 84"/>
          <p:cNvSpPr>
            <a:spLocks noChangeArrowheads="1"/>
          </p:cNvSpPr>
          <p:nvPr/>
        </p:nvSpPr>
        <p:spPr bwMode="auto">
          <a:xfrm>
            <a:off x="6814418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9" name="Rectangle 85"/>
          <p:cNvSpPr>
            <a:spLocks noChangeArrowheads="1"/>
          </p:cNvSpPr>
          <p:nvPr/>
        </p:nvSpPr>
        <p:spPr bwMode="auto">
          <a:xfrm>
            <a:off x="7109588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0" name="Rectangle 86"/>
          <p:cNvSpPr>
            <a:spLocks noChangeArrowheads="1"/>
          </p:cNvSpPr>
          <p:nvPr/>
        </p:nvSpPr>
        <p:spPr bwMode="auto">
          <a:xfrm>
            <a:off x="7401876" y="3573017"/>
            <a:ext cx="293729" cy="2606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1" name="Rectangle 87"/>
          <p:cNvSpPr>
            <a:spLocks noChangeArrowheads="1"/>
          </p:cNvSpPr>
          <p:nvPr/>
        </p:nvSpPr>
        <p:spPr bwMode="auto">
          <a:xfrm>
            <a:off x="7697046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22" name="Rectangle 88"/>
          <p:cNvSpPr>
            <a:spLocks noChangeArrowheads="1"/>
          </p:cNvSpPr>
          <p:nvPr/>
        </p:nvSpPr>
        <p:spPr bwMode="auto">
          <a:xfrm>
            <a:off x="7990775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23" name="Rectangle 89"/>
          <p:cNvSpPr>
            <a:spLocks noChangeArrowheads="1"/>
          </p:cNvSpPr>
          <p:nvPr/>
        </p:nvSpPr>
        <p:spPr bwMode="auto">
          <a:xfrm>
            <a:off x="8284504" y="3573017"/>
            <a:ext cx="293729" cy="260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814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4" name="Rectangle 90"/>
          <p:cNvSpPr>
            <a:spLocks noChangeArrowheads="1"/>
          </p:cNvSpPr>
          <p:nvPr/>
        </p:nvSpPr>
        <p:spPr bwMode="auto">
          <a:xfrm>
            <a:off x="2822561" y="3645024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" name="Rectangle 91"/>
          <p:cNvSpPr>
            <a:spLocks noChangeArrowheads="1"/>
          </p:cNvSpPr>
          <p:nvPr/>
        </p:nvSpPr>
        <p:spPr bwMode="auto">
          <a:xfrm>
            <a:off x="3124198" y="3647603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6" name="Rectangle 92"/>
          <p:cNvSpPr>
            <a:spLocks noChangeArrowheads="1"/>
          </p:cNvSpPr>
          <p:nvPr/>
        </p:nvSpPr>
        <p:spPr bwMode="auto">
          <a:xfrm>
            <a:off x="3417928" y="3647603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7" name="Rectangle 93"/>
          <p:cNvSpPr>
            <a:spLocks noChangeArrowheads="1"/>
          </p:cNvSpPr>
          <p:nvPr/>
        </p:nvSpPr>
        <p:spPr bwMode="auto">
          <a:xfrm>
            <a:off x="3711657" y="364760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8" name="Rectangle 94"/>
          <p:cNvSpPr>
            <a:spLocks noChangeArrowheads="1"/>
          </p:cNvSpPr>
          <p:nvPr/>
        </p:nvSpPr>
        <p:spPr bwMode="auto">
          <a:xfrm>
            <a:off x="4005386" y="364760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9" name="Rectangle 95"/>
          <p:cNvSpPr>
            <a:spLocks noChangeArrowheads="1"/>
          </p:cNvSpPr>
          <p:nvPr/>
        </p:nvSpPr>
        <p:spPr bwMode="auto">
          <a:xfrm>
            <a:off x="4299115" y="3647603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Rectangle 96"/>
          <p:cNvSpPr>
            <a:spLocks noChangeArrowheads="1"/>
          </p:cNvSpPr>
          <p:nvPr/>
        </p:nvSpPr>
        <p:spPr bwMode="auto">
          <a:xfrm>
            <a:off x="4593856" y="3647603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1" name="Rectangle 97"/>
          <p:cNvSpPr>
            <a:spLocks noChangeArrowheads="1"/>
          </p:cNvSpPr>
          <p:nvPr/>
        </p:nvSpPr>
        <p:spPr bwMode="auto">
          <a:xfrm>
            <a:off x="4887586" y="3647603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Rectangle 98"/>
          <p:cNvSpPr>
            <a:spLocks noChangeArrowheads="1"/>
          </p:cNvSpPr>
          <p:nvPr/>
        </p:nvSpPr>
        <p:spPr bwMode="auto">
          <a:xfrm>
            <a:off x="5181315" y="3647603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5475044" y="3647603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Rectangle 100"/>
          <p:cNvSpPr>
            <a:spLocks noChangeArrowheads="1"/>
          </p:cNvSpPr>
          <p:nvPr/>
        </p:nvSpPr>
        <p:spPr bwMode="auto">
          <a:xfrm>
            <a:off x="5768773" y="3647603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6062502" y="3647603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6" name="Rectangle 102"/>
          <p:cNvSpPr>
            <a:spLocks noChangeArrowheads="1"/>
          </p:cNvSpPr>
          <p:nvPr/>
        </p:nvSpPr>
        <p:spPr bwMode="auto">
          <a:xfrm>
            <a:off x="2830469" y="3674392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7" name="Rectangle 103"/>
          <p:cNvSpPr>
            <a:spLocks noChangeArrowheads="1"/>
          </p:cNvSpPr>
          <p:nvPr/>
        </p:nvSpPr>
        <p:spPr bwMode="auto">
          <a:xfrm>
            <a:off x="3124198" y="3673762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Rectangle 104"/>
          <p:cNvSpPr>
            <a:spLocks noChangeArrowheads="1"/>
          </p:cNvSpPr>
          <p:nvPr/>
        </p:nvSpPr>
        <p:spPr bwMode="auto">
          <a:xfrm>
            <a:off x="3417928" y="3673762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9" name="Rectangle 105"/>
          <p:cNvSpPr>
            <a:spLocks noChangeArrowheads="1"/>
          </p:cNvSpPr>
          <p:nvPr/>
        </p:nvSpPr>
        <p:spPr bwMode="auto">
          <a:xfrm>
            <a:off x="3711657" y="3673762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0" name="Rectangle 106"/>
          <p:cNvSpPr>
            <a:spLocks noChangeArrowheads="1"/>
          </p:cNvSpPr>
          <p:nvPr/>
        </p:nvSpPr>
        <p:spPr bwMode="auto">
          <a:xfrm>
            <a:off x="4005386" y="3673762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1" name="Rectangle 107"/>
          <p:cNvSpPr>
            <a:spLocks noChangeArrowheads="1"/>
          </p:cNvSpPr>
          <p:nvPr/>
        </p:nvSpPr>
        <p:spPr bwMode="auto">
          <a:xfrm>
            <a:off x="4299115" y="3673762"/>
            <a:ext cx="293729" cy="2606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2" name="Rectangle 108"/>
          <p:cNvSpPr>
            <a:spLocks noChangeArrowheads="1"/>
          </p:cNvSpPr>
          <p:nvPr/>
        </p:nvSpPr>
        <p:spPr bwMode="auto">
          <a:xfrm>
            <a:off x="4593856" y="3673762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3" name="Rectangle 109"/>
          <p:cNvSpPr>
            <a:spLocks noChangeArrowheads="1"/>
          </p:cNvSpPr>
          <p:nvPr/>
        </p:nvSpPr>
        <p:spPr bwMode="auto">
          <a:xfrm>
            <a:off x="4887586" y="3673762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4" name="Rectangle 110"/>
          <p:cNvSpPr>
            <a:spLocks noChangeArrowheads="1"/>
          </p:cNvSpPr>
          <p:nvPr/>
        </p:nvSpPr>
        <p:spPr bwMode="auto">
          <a:xfrm>
            <a:off x="5181315" y="3673762"/>
            <a:ext cx="293729" cy="260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5" name="Rectangle 111"/>
          <p:cNvSpPr>
            <a:spLocks noChangeArrowheads="1"/>
          </p:cNvSpPr>
          <p:nvPr/>
        </p:nvSpPr>
        <p:spPr bwMode="auto">
          <a:xfrm>
            <a:off x="5475044" y="3673762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Rectangle 112"/>
          <p:cNvSpPr>
            <a:spLocks noChangeArrowheads="1"/>
          </p:cNvSpPr>
          <p:nvPr/>
        </p:nvSpPr>
        <p:spPr bwMode="auto">
          <a:xfrm>
            <a:off x="5768773" y="3673762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7" name="Rectangle 113"/>
          <p:cNvSpPr>
            <a:spLocks noChangeArrowheads="1"/>
          </p:cNvSpPr>
          <p:nvPr/>
        </p:nvSpPr>
        <p:spPr bwMode="auto">
          <a:xfrm>
            <a:off x="6062502" y="3673762"/>
            <a:ext cx="293729" cy="2606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8" name="流程图: 汇总连接 147"/>
          <p:cNvSpPr/>
          <p:nvPr/>
        </p:nvSpPr>
        <p:spPr>
          <a:xfrm>
            <a:off x="7256491" y="3212977"/>
            <a:ext cx="904518" cy="914349"/>
          </a:xfrm>
          <a:prstGeom prst="flowChartSummingJuncti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33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9" name="流程图: 汇总连接 148"/>
          <p:cNvSpPr/>
          <p:nvPr/>
        </p:nvSpPr>
        <p:spPr>
          <a:xfrm>
            <a:off x="2258916" y="5068502"/>
            <a:ext cx="718417" cy="718417"/>
          </a:xfrm>
          <a:prstGeom prst="flowChartSummingJuncti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33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0" name="Oval 64"/>
          <p:cNvSpPr>
            <a:spLocks noChangeArrowheads="1"/>
          </p:cNvSpPr>
          <p:nvPr/>
        </p:nvSpPr>
        <p:spPr bwMode="auto">
          <a:xfrm rot="5400000">
            <a:off x="4554114" y="4840266"/>
            <a:ext cx="406037" cy="849038"/>
          </a:xfrm>
          <a:prstGeom prst="ellipse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633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1" name="Oval 64"/>
          <p:cNvSpPr>
            <a:spLocks noChangeArrowheads="1"/>
          </p:cNvSpPr>
          <p:nvPr/>
        </p:nvSpPr>
        <p:spPr bwMode="auto">
          <a:xfrm rot="5400000">
            <a:off x="6611399" y="5250610"/>
            <a:ext cx="406037" cy="783728"/>
          </a:xfrm>
          <a:prstGeom prst="ellipse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633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2" name="Rectangle 121"/>
          <p:cNvSpPr>
            <a:spLocks noChangeArrowheads="1"/>
          </p:cNvSpPr>
          <p:nvPr/>
        </p:nvSpPr>
        <p:spPr bwMode="auto">
          <a:xfrm>
            <a:off x="4300127" y="5127707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3" name="Rectangle 121"/>
          <p:cNvSpPr>
            <a:spLocks noChangeArrowheads="1"/>
          </p:cNvSpPr>
          <p:nvPr/>
        </p:nvSpPr>
        <p:spPr bwMode="auto">
          <a:xfrm>
            <a:off x="4887923" y="5127707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4" name="Rectangle 119"/>
          <p:cNvSpPr>
            <a:spLocks noChangeArrowheads="1"/>
          </p:cNvSpPr>
          <p:nvPr/>
        </p:nvSpPr>
        <p:spPr bwMode="auto">
          <a:xfrm>
            <a:off x="6327083" y="5518941"/>
            <a:ext cx="293729" cy="2606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5" name="Rectangle 119"/>
          <p:cNvSpPr>
            <a:spLocks noChangeArrowheads="1"/>
          </p:cNvSpPr>
          <p:nvPr/>
        </p:nvSpPr>
        <p:spPr bwMode="auto">
          <a:xfrm>
            <a:off x="6588326" y="5518941"/>
            <a:ext cx="293729" cy="2606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6" name="Rectangle 119"/>
          <p:cNvSpPr>
            <a:spLocks noChangeArrowheads="1"/>
          </p:cNvSpPr>
          <p:nvPr/>
        </p:nvSpPr>
        <p:spPr bwMode="auto">
          <a:xfrm>
            <a:off x="6882392" y="5518941"/>
            <a:ext cx="293729" cy="2606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7" name="矩形 100"/>
          <p:cNvSpPr>
            <a:spLocks noChangeArrowheads="1"/>
          </p:cNvSpPr>
          <p:nvPr/>
        </p:nvSpPr>
        <p:spPr bwMode="auto">
          <a:xfrm>
            <a:off x="8976320" y="4451310"/>
            <a:ext cx="1469088" cy="3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15" tIns="41458" rIns="82915" bIns="41458">
            <a:spAutoFit/>
          </a:bodyPr>
          <a:lstStyle/>
          <a:p>
            <a:r>
              <a:rPr lang="en-US" altLang="zh-CN" sz="1633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Physical  layer</a:t>
            </a:r>
            <a:endParaRPr lang="zh-CN" altLang="en-US" sz="1633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8" name="Rectangle 121"/>
          <p:cNvSpPr>
            <a:spLocks noChangeArrowheads="1"/>
          </p:cNvSpPr>
          <p:nvPr/>
        </p:nvSpPr>
        <p:spPr bwMode="auto">
          <a:xfrm>
            <a:off x="4593856" y="5127077"/>
            <a:ext cx="293729" cy="2606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sz="1633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kumimoji="1" lang="en-US" altLang="zh-CN" sz="1814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01574 L -0.57031 0.168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41E-6 1.14892E-6 L -0.14477 0.2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1.14892E-6 L -0.14823 0.25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12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68E-6 1.14892E-6 L -0.15186 0.256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12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869E-6 -1.22586E-6 L 0.091 0.256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229E-6 -1.22586E-6 L 0.08737 0.256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28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73E-6 -0.00021 L 0.08391 0.256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26E-6 -3.88411E-7 L -0.14814 0.256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128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476E-6 -3.88411E-7 L -0.15176 0.2561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12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3778E-7 -3.88411E-7 L -0.15523 0.2561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28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26E-6 -3.88411E-7 L 0.08753 0.256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28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476E-6 -3.88411E-7 L 0.08392 0.256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3778E-7 -3.88411E-7 L 0.08045 0.256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28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098E-6 -6.78144E-7 L -0.04471 0.257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29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804E-6 -6.78144E-7 L -0.04833 0.257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295E-6 -6.78144E-7 L -0.05195 0.2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098E-6 -6.78144E-7 L 0.18372 0.257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804E-6 -6.78144E-7 L 0.1801 0.257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295E-6 -6.78144E-7 L 0.17663 0.257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607E-6 -6.78144E-7 L -0.04833 0.25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912E-7 -6.78144E-7 L -0.0518 0.257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589E-6 -6.78144E-7 L -0.05542 0.257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607E-6 -6.78144E-7 L 0.18026 0.257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912E-7 -6.78144E-7 L 0.17664 0.257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589E-6 -6.78144E-7 L 0.17317 0.257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0.01621 L -0.55191 0.2541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41E-6 -3.28296E-6 L 0.09105 0.3618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-3.28296E-6 L 0.08743 0.36188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68E-6 -0.00021 L 0.08396 0.361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41E-6 -3.28296E-6 L 0.31978 0.3618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-3.28296E-6 L 0.31616 0.3618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68E-6 -0.00021 L 0.31254 0.36188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26E-6 3.76443E-6 L 0.08753 0.3619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476E-6 3.76443E-6 L 0.08392 0.3619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3778E-7 3.76443E-6 L 0.08045 0.3619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26E-6 3.76443E-6 L 0.31596 0.3619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476E-6 3.76443E-6 L 0.3125 0.3619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3778E-7 3.76443E-6 L 0.30888 0.3619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827E-6 -3.37531E-6 L -0.50913 0.3620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594E-6 -3.37531E-6 L -0.51276 0.36209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001E-6 -3.37531E-6 L -0.51623 0.3620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827E-6 -3.37531E-6 L 0.184 0.3620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594E-6 -3.37531E-6 L 0.18021 0.36209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001E-6 -3.37531E-6 L 0.1769 0.3620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422E-6 -3.37531E-6 L -0.51276 0.3620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64E-6 -3.37531E-6 L -0.51638 0.3620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75E-6 -3.37531E-6 L -0.51985 0.36209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422E-6 -3.37531E-6 L 0.18037 0.36209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64E-6 -3.37531E-6 L 0.17675 0.3620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75E-6 -3.37531E-6 L 0.17328 0.36209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0.02268 L -0.53559 0.21273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303E-6 -2.94118E-6 L -0.07326 0.27647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380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208E-6 -2.94118E-6 L -0.07673 0.27647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38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886E-6 -2.94118E-6 L -0.08036 0.27647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380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303E-6 -2.94118E-6 L 0.39137 0.27647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380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208E-6 -2.94118E-6 L 0.38775 0.27647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886E-6 -0.00021 L 0.38411 0.2764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98E-6 -2.94118E-6 L 0.06617 0.27647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075E-6 -2.94118E-6 L 0.06255 0.27647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169E-6 -2.94118E-6 L 0.05908 0.2764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98E-6 -2.94118E-6 L 0.53064 0.27647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075E-6 -2.94118E-6 L 0.52718 0.27647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169E-6 -2.94118E-6 L 0.52355 0.27647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788E-6 -2.94118E-6 L -0.18056 0.4004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883E-6 -2.94118E-6 L -0.18403 0.40042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772E-7 -2.94118E-6 L -0.18765 0.40042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788E-6 -2.94118E-6 L 0.0553 0.4004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883E-6 -2.94118E-6 L 0.05183 0.40042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772E-7 -2.94118E-6 L 0.04821 0.40042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9285E-7 -2.94118E-6 L 0.19474 0.39076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9500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834E-6 -2.94118E-6 L 0.19127 0.39076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950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574E-6 -2.94118E-6 L 0.18765 0.39076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950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9285E-7 -2.94118E-6 L 0.42351 0.40042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834E-6 -2.94118E-6 L 0.41989 0.40042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574E-6 -2.94118E-6 L 0.41642 0.4004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1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6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319E-7 3.69748E-6 L -0.14668 0.0680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340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319E-7 3.69748E-6 L -0.14668 0.06806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340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966 L -0.23223 0.13361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6200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966 L -0.23223 0.1336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620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966 L -0.23223 0.13361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62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319E-7 3.69748E-6 L -0.14668 0.06806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8" grpId="0" animBg="1"/>
      <p:bldP spid="1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281239" cy="583474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utilization data protection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279985" y="1479922"/>
            <a:ext cx="511938" cy="4109152"/>
            <a:chOff x="323410" y="1412720"/>
            <a:chExt cx="360050" cy="2890005"/>
          </a:xfrm>
        </p:grpSpPr>
        <p:sp>
          <p:nvSpPr>
            <p:cNvPr id="4" name="矩形 3"/>
            <p:cNvSpPr/>
            <p:nvPr/>
          </p:nvSpPr>
          <p:spPr>
            <a:xfrm>
              <a:off x="323410" y="1412720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D0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3410" y="1774142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410" y="2135564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D2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3410" y="2496986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D3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3410" y="2858408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D4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3410" y="3219830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D5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3410" y="3581252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D6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410" y="3942675"/>
              <a:ext cx="360050" cy="36005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D7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61578" y="1515804"/>
            <a:ext cx="648022" cy="2160073"/>
            <a:chOff x="2626845" y="1988800"/>
            <a:chExt cx="648090" cy="2160300"/>
          </a:xfrm>
        </p:grpSpPr>
        <p:sp>
          <p:nvSpPr>
            <p:cNvPr id="13" name="圆角矩形 12"/>
            <p:cNvSpPr/>
            <p:nvPr/>
          </p:nvSpPr>
          <p:spPr>
            <a:xfrm>
              <a:off x="2626845" y="1988800"/>
              <a:ext cx="648090" cy="2160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Node1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70865" y="2413767"/>
              <a:ext cx="360050" cy="360050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D0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770865" y="3429000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D4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79257" y="1515804"/>
            <a:ext cx="648022" cy="2160073"/>
            <a:chOff x="3647262" y="1988800"/>
            <a:chExt cx="648090" cy="2160300"/>
          </a:xfrm>
        </p:grpSpPr>
        <p:sp>
          <p:nvSpPr>
            <p:cNvPr id="17" name="圆角矩形 16"/>
            <p:cNvSpPr/>
            <p:nvPr/>
          </p:nvSpPr>
          <p:spPr>
            <a:xfrm>
              <a:off x="3647262" y="1988800"/>
              <a:ext cx="648090" cy="2160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Node2</a:t>
              </a:r>
              <a:endPara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79005" y="2413767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779005" y="3429000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D5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96934" y="1515804"/>
            <a:ext cx="648022" cy="2160073"/>
            <a:chOff x="4667679" y="1988800"/>
            <a:chExt cx="648090" cy="2160300"/>
          </a:xfrm>
        </p:grpSpPr>
        <p:sp>
          <p:nvSpPr>
            <p:cNvPr id="21" name="圆角矩形 20"/>
            <p:cNvSpPr/>
            <p:nvPr/>
          </p:nvSpPr>
          <p:spPr>
            <a:xfrm>
              <a:off x="4667679" y="1988800"/>
              <a:ext cx="648090" cy="2160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Node3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13585" y="2413767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P0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813585" y="3429000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D6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14612" y="1515804"/>
            <a:ext cx="648022" cy="2160073"/>
            <a:chOff x="5688096" y="1988800"/>
            <a:chExt cx="648090" cy="2160300"/>
          </a:xfrm>
        </p:grpSpPr>
        <p:sp>
          <p:nvSpPr>
            <p:cNvPr id="25" name="圆角矩形 24"/>
            <p:cNvSpPr/>
            <p:nvPr/>
          </p:nvSpPr>
          <p:spPr>
            <a:xfrm>
              <a:off x="5688096" y="1988800"/>
              <a:ext cx="648090" cy="2160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Node4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821725" y="2413767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D2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821725" y="3429000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32288" y="1515804"/>
            <a:ext cx="648022" cy="2160073"/>
            <a:chOff x="6708513" y="1988800"/>
            <a:chExt cx="648090" cy="2160300"/>
          </a:xfrm>
        </p:grpSpPr>
        <p:sp>
          <p:nvSpPr>
            <p:cNvPr id="29" name="圆角矩形 28"/>
            <p:cNvSpPr/>
            <p:nvPr/>
          </p:nvSpPr>
          <p:spPr>
            <a:xfrm>
              <a:off x="6708513" y="1988800"/>
              <a:ext cx="648090" cy="2160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Node5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842478" y="2413767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D3</a:t>
              </a:r>
              <a:endParaRPr lang="zh-CN" altLang="en-US"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42478" y="3429000"/>
              <a:ext cx="360050" cy="36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D7</a:t>
              </a: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4151050" y="3891884"/>
            <a:ext cx="5672219" cy="1697190"/>
          </a:xfrm>
          <a:prstGeom prst="roundRect">
            <a:avLst>
              <a:gd name="adj" fmla="val 6206"/>
            </a:avLst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N+M:B,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represents the number of data blocks,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represents the number of fault-tolerance disks ,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represents the number of fault-tolerance nodes.</a:t>
            </a:r>
            <a:endParaRPr lang="zh-CN" altLang="en-US" sz="2000" b="1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5560" y="5949280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N+M is a higher utilization solution on the premise of data reliability!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82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4"/>
          <p:cNvSpPr txBox="1">
            <a:spLocks noChangeArrowheads="1"/>
          </p:cNvSpPr>
          <p:nvPr/>
        </p:nvSpPr>
        <p:spPr bwMode="gray">
          <a:xfrm>
            <a:off x="10072386" y="1980905"/>
            <a:ext cx="398968" cy="1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108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</a:p>
        </p:txBody>
      </p:sp>
      <p:sp>
        <p:nvSpPr>
          <p:cNvPr id="4" name="Line 173"/>
          <p:cNvSpPr>
            <a:spLocks noChangeShapeType="1"/>
          </p:cNvSpPr>
          <p:nvPr/>
        </p:nvSpPr>
        <p:spPr bwMode="gray">
          <a:xfrm flipV="1">
            <a:off x="1718847" y="2183992"/>
            <a:ext cx="8817811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Line 198"/>
          <p:cNvSpPr>
            <a:spLocks noChangeShapeType="1"/>
          </p:cNvSpPr>
          <p:nvPr/>
        </p:nvSpPr>
        <p:spPr bwMode="gray">
          <a:xfrm>
            <a:off x="4267494" y="1922778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Line 199"/>
          <p:cNvSpPr>
            <a:spLocks noChangeShapeType="1"/>
          </p:cNvSpPr>
          <p:nvPr/>
        </p:nvSpPr>
        <p:spPr bwMode="gray">
          <a:xfrm>
            <a:off x="8055113" y="1927014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99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279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253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330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100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2568" y="1143367"/>
            <a:ext cx="665140" cy="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98"/>
          <p:cNvSpPr>
            <a:spLocks noChangeShapeType="1"/>
          </p:cNvSpPr>
          <p:nvPr/>
        </p:nvSpPr>
        <p:spPr bwMode="gray">
          <a:xfrm>
            <a:off x="2830811" y="1922778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Line 198"/>
          <p:cNvSpPr>
            <a:spLocks noChangeShapeType="1"/>
          </p:cNvSpPr>
          <p:nvPr/>
        </p:nvSpPr>
        <p:spPr bwMode="gray">
          <a:xfrm>
            <a:off x="5508266" y="1922778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Line 198"/>
          <p:cNvSpPr>
            <a:spLocks noChangeShapeType="1"/>
          </p:cNvSpPr>
          <p:nvPr/>
        </p:nvSpPr>
        <p:spPr bwMode="gray">
          <a:xfrm>
            <a:off x="6879645" y="1922778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Line 198"/>
          <p:cNvSpPr>
            <a:spLocks noChangeShapeType="1"/>
          </p:cNvSpPr>
          <p:nvPr/>
        </p:nvSpPr>
        <p:spPr bwMode="gray">
          <a:xfrm>
            <a:off x="9295885" y="1927014"/>
            <a:ext cx="0" cy="2654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/>
          <a:lstStyle/>
          <a:p>
            <a:pPr defTabSz="828137"/>
            <a:endParaRPr 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 bwMode="gray">
          <a:xfrm>
            <a:off x="3157330" y="545341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 bwMode="gray">
          <a:xfrm>
            <a:off x="3287940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 bwMode="gray">
          <a:xfrm>
            <a:off x="3745066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gray">
          <a:xfrm>
            <a:off x="3287940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 bwMode="gray">
          <a:xfrm>
            <a:off x="3745066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/>
          <p:nvPr/>
        </p:nvSpPr>
        <p:spPr bwMode="gray">
          <a:xfrm>
            <a:off x="4398103" y="545341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 bwMode="gray">
          <a:xfrm>
            <a:off x="4528711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 bwMode="gray">
          <a:xfrm>
            <a:off x="4985837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 bwMode="gray">
          <a:xfrm>
            <a:off x="4528711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gray">
          <a:xfrm>
            <a:off x="4985837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26"/>
          <p:cNvSpPr/>
          <p:nvPr/>
        </p:nvSpPr>
        <p:spPr bwMode="gray">
          <a:xfrm>
            <a:off x="5638874" y="545341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 bwMode="gray">
          <a:xfrm>
            <a:off x="5769483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 bwMode="gray">
          <a:xfrm>
            <a:off x="6226610" y="558402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gray">
          <a:xfrm>
            <a:off x="5769483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 bwMode="gray">
          <a:xfrm>
            <a:off x="6226610" y="604115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17"/>
          <p:cNvSpPr txBox="1"/>
          <p:nvPr/>
        </p:nvSpPr>
        <p:spPr>
          <a:xfrm>
            <a:off x="3157331" y="512690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8"/>
          <p:cNvSpPr txBox="1"/>
          <p:nvPr/>
        </p:nvSpPr>
        <p:spPr>
          <a:xfrm>
            <a:off x="4463407" y="512690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19"/>
          <p:cNvSpPr txBox="1"/>
          <p:nvPr/>
        </p:nvSpPr>
        <p:spPr>
          <a:xfrm>
            <a:off x="5704178" y="512690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5400000">
            <a:off x="3027085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4"/>
          <p:cNvSpPr txBox="1"/>
          <p:nvPr/>
        </p:nvSpPr>
        <p:spPr>
          <a:xfrm>
            <a:off x="1590266" y="5779940"/>
            <a:ext cx="1505339" cy="220829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633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椭圆 36"/>
          <p:cNvSpPr/>
          <p:nvPr/>
        </p:nvSpPr>
        <p:spPr bwMode="gray">
          <a:xfrm>
            <a:off x="2961419" y="2580052"/>
            <a:ext cx="7444632" cy="718342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26"/>
          <p:cNvSpPr txBox="1"/>
          <p:nvPr/>
        </p:nvSpPr>
        <p:spPr>
          <a:xfrm>
            <a:off x="1613786" y="2710659"/>
            <a:ext cx="1097839" cy="391823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Parallel data I/O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 bwMode="gray">
          <a:xfrm>
            <a:off x="6879647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圆角矩形 39"/>
          <p:cNvSpPr/>
          <p:nvPr/>
        </p:nvSpPr>
        <p:spPr bwMode="gray">
          <a:xfrm>
            <a:off x="8120418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 bwMode="gray">
          <a:xfrm>
            <a:off x="9361190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95"/>
          <p:cNvSpPr txBox="1"/>
          <p:nvPr/>
        </p:nvSpPr>
        <p:spPr>
          <a:xfrm>
            <a:off x="6879647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96"/>
          <p:cNvSpPr txBox="1"/>
          <p:nvPr/>
        </p:nvSpPr>
        <p:spPr>
          <a:xfrm>
            <a:off x="8185723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97"/>
          <p:cNvSpPr txBox="1"/>
          <p:nvPr/>
        </p:nvSpPr>
        <p:spPr>
          <a:xfrm>
            <a:off x="9426494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 bwMode="gray">
          <a:xfrm>
            <a:off x="3157330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 bwMode="gray">
          <a:xfrm>
            <a:off x="3287940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 bwMode="gray">
          <a:xfrm>
            <a:off x="3745066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 bwMode="gray">
          <a:xfrm>
            <a:off x="3287940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 bwMode="gray">
          <a:xfrm>
            <a:off x="3745066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圆角矩形 49"/>
          <p:cNvSpPr/>
          <p:nvPr/>
        </p:nvSpPr>
        <p:spPr bwMode="gray">
          <a:xfrm>
            <a:off x="4398103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 bwMode="gray">
          <a:xfrm>
            <a:off x="4528711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 bwMode="gray">
          <a:xfrm>
            <a:off x="4985837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 bwMode="gray">
          <a:xfrm>
            <a:off x="4528711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 bwMode="gray">
          <a:xfrm>
            <a:off x="4985837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圆角矩形 54"/>
          <p:cNvSpPr/>
          <p:nvPr/>
        </p:nvSpPr>
        <p:spPr bwMode="gray">
          <a:xfrm>
            <a:off x="5638874" y="3886128"/>
            <a:ext cx="1044860" cy="1044860"/>
          </a:xfrm>
          <a:prstGeom prst="round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 bwMode="gray">
          <a:xfrm>
            <a:off x="5769483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 bwMode="gray">
          <a:xfrm>
            <a:off x="6226610" y="4016736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 bwMode="gray">
          <a:xfrm>
            <a:off x="5769483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 bwMode="gray">
          <a:xfrm>
            <a:off x="6226610" y="4473863"/>
            <a:ext cx="326518" cy="32651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r>
              <a:rPr lang="en-US" altLang="zh-CN" sz="16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TextBox 135"/>
          <p:cNvSpPr txBox="1"/>
          <p:nvPr/>
        </p:nvSpPr>
        <p:spPr>
          <a:xfrm>
            <a:off x="3157331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136"/>
          <p:cNvSpPr txBox="1"/>
          <p:nvPr/>
        </p:nvSpPr>
        <p:spPr>
          <a:xfrm>
            <a:off x="4463407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137"/>
          <p:cNvSpPr txBox="1"/>
          <p:nvPr/>
        </p:nvSpPr>
        <p:spPr>
          <a:xfrm>
            <a:off x="5704178" y="3559611"/>
            <a:ext cx="979557" cy="261215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27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>
            <a:off x="4333160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rot="5400000">
            <a:off x="5638517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rot="5400000">
            <a:off x="6813985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5400000">
            <a:off x="8054756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rot="5400000">
            <a:off x="9360832" y="2906208"/>
            <a:ext cx="1175467" cy="72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43"/>
          <p:cNvSpPr txBox="1"/>
          <p:nvPr/>
        </p:nvSpPr>
        <p:spPr>
          <a:xfrm>
            <a:off x="1663762" y="4365104"/>
            <a:ext cx="1191878" cy="391822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sz="1633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expansion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 rot="5400000">
            <a:off x="2340089" y="3722147"/>
            <a:ext cx="2546847" cy="144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5400000">
            <a:off x="3599162" y="3722147"/>
            <a:ext cx="2546847" cy="144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5400000">
            <a:off x="4888378" y="3722147"/>
            <a:ext cx="2546847" cy="1440"/>
          </a:xfrm>
          <a:prstGeom prst="straightConnector1">
            <a:avLst/>
          </a:prstGeom>
          <a:ln w="155575">
            <a:solidFill>
              <a:srgbClr val="92D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 bwMode="gray">
          <a:xfrm>
            <a:off x="2961193" y="3298394"/>
            <a:ext cx="3852924" cy="718342"/>
          </a:xfrm>
          <a:prstGeom prst="ellips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ffectLst/>
        </p:spPr>
        <p:txBody>
          <a:bodyPr lIns="82815" tIns="41408" rIns="82815" bIns="41408" rtlCol="0" anchor="ctr"/>
          <a:lstStyle/>
          <a:p>
            <a:pPr algn="ctr" defTabSz="828137"/>
            <a:endParaRPr lang="zh-CN" altLang="en-US" sz="1633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31504" y="3494306"/>
            <a:ext cx="1109938" cy="391823"/>
          </a:xfrm>
          <a:prstGeom prst="rect">
            <a:avLst/>
          </a:prstGeom>
          <a:solidFill>
            <a:schemeClr val="bg1"/>
          </a:solidFill>
        </p:spPr>
        <p:txBody>
          <a:bodyPr wrap="square" lIns="82916" tIns="41458" rIns="82916" bIns="41458" rtlCol="0" anchor="ctr" anchorCtr="0">
            <a:no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Parallel data I/O</a:t>
            </a:r>
            <a:endParaRPr lang="zh-CN" altLang="en-US" dirty="0"/>
          </a:p>
        </p:txBody>
      </p:sp>
      <p:sp>
        <p:nvSpPr>
          <p:cNvPr id="76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scalability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内容占位符 7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" name="组合 77"/>
          <p:cNvGrpSpPr/>
          <p:nvPr/>
        </p:nvGrpSpPr>
        <p:grpSpPr>
          <a:xfrm>
            <a:off x="7464152" y="5229200"/>
            <a:ext cx="2952328" cy="1412776"/>
            <a:chOff x="5724128" y="5229200"/>
            <a:chExt cx="2952328" cy="1412776"/>
          </a:xfrm>
        </p:grpSpPr>
        <p:sp>
          <p:nvSpPr>
            <p:cNvPr id="75" name="上箭头 74"/>
            <p:cNvSpPr/>
            <p:nvPr/>
          </p:nvSpPr>
          <p:spPr>
            <a:xfrm>
              <a:off x="6732240" y="5229200"/>
              <a:ext cx="432048" cy="1412776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4128" y="5661248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Data Controller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migration automatically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4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649E-6 2.68456E-7 C -0.05766 -0.05852 -0.11533 -0.11683 -3.57649E-6 -0.14094 C 0.11533 -0.16506 0.57933 -0.15772 0.69245 -0.14535 C 0.80558 -0.13297 0.68064 -0.08012 0.67891 -0.06712 " pathEditMode="relative" ptsTypes="aaaA">
                                      <p:cBhvr>
                                        <p:cTn id="1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171E-6 -0.00483 C -0.06192 -0.05462 -0.12368 -0.1042 -0.01717 -0.12584 C 0.08934 -0.14748 0.52293 -0.14433 0.63873 -0.13487 C 0.75453 -0.12542 0.71625 -0.09706 0.67812 -0.0687 " pathEditMode="relative" rAng="0" ptsTypes="aaaA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71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356E-6 -0.00714 C -0.02679 -0.02899 -0.05357 -0.05063 0.00346 -0.05966 C 0.0605 -0.06869 0.28344 -0.071 0.34252 -0.06197 C 0.4016 -0.05294 0.3797 -0.02899 0.35796 -0.00483 " pathEditMode="relative" rAng="0" ptsTypes="aaaA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14 -0.04664 -0.06428 -0.09307 0 -0.11408 C 0.06428 -0.13508 0.31748 -0.13319 0.38538 -0.12563 C 0.45329 -0.11807 0.43044 -0.09328 0.4076 -0.06849 " pathEditMode="relative" ptsTypes="aaaA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882E-6 -0.00357 C -0.00599 -0.01953 -0.01198 -0.03529 -0.00174 -0.04243 C 0.00851 -0.04958 0.04821 -0.04663 0.0616 -0.04705 C 0.07499 -0.04748 0.07484 -0.05231 0.07877 -0.04474 C 0.08271 -0.03718 0.08413 -0.01932 0.08555 -0.00126 " pathEditMode="relative" rAng="0" ptsTypes="aaaaA">
                                      <p:cBhvr>
                                        <p:cTn id="1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1675E-6 2.52101E-7 C -0.02191 -0.04811 -0.04365 -0.09622 -0.01545 -0.1187 C 0.01275 -0.14118 0.1358 -0.14307 0.16952 -0.13466 C 0.20324 -0.12626 0.19489 -0.09748 0.18654 -0.06849 " pathEditMode="relative" ptsTypes="aaaA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6 0.0145 L 0.05023 -0.06639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41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2 0.0145 L -2.19808E-6 -0.06639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8" grpId="0" animBg="1"/>
      <p:bldP spid="73" grpId="0" animBg="1"/>
      <p:bldP spid="73" grpId="1" animBg="1"/>
      <p:bldP spid="74" grpId="0" animBg="1"/>
      <p:bldP spid="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图示 34"/>
          <p:cNvGraphicFramePr/>
          <p:nvPr>
            <p:extLst/>
          </p:nvPr>
        </p:nvGraphicFramePr>
        <p:xfrm>
          <a:off x="2063552" y="1124744"/>
          <a:ext cx="8175852" cy="530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3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63636" y="4784668"/>
            <a:ext cx="1362994" cy="852724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946828" y="4855946"/>
            <a:ext cx="3174" cy="781446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6600214" y="4653137"/>
            <a:ext cx="1871932" cy="975313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400138" y="2429863"/>
            <a:ext cx="0" cy="88602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>
            <a:off x="6095883" y="2421546"/>
            <a:ext cx="23801" cy="90328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H="1">
            <a:off x="4052685" y="2420920"/>
            <a:ext cx="0" cy="90391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Interface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78832" y="5637392"/>
            <a:ext cx="3357210" cy="714444"/>
          </a:xfrm>
          <a:prstGeom prst="rect">
            <a:avLst/>
          </a:prstGeom>
          <a:solidFill>
            <a:schemeClr val="accent3">
              <a:alpha val="99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530" prstMaterial="legacyMatte">
            <a:bevelT w="13500" h="13500" prst="angle"/>
            <a:bevelB w="13500" h="13500" prst="angle"/>
            <a:extrusionClr>
              <a:schemeClr val="accent3"/>
            </a:extrusionClr>
          </a:sp3d>
        </p:spPr>
        <p:txBody>
          <a:bodyPr wrap="none" lIns="91416" tIns="0" rIns="91416" bIns="45709" anchor="ctr">
            <a:flatTx/>
          </a:bodyPr>
          <a:lstStyle/>
          <a:p>
            <a:pPr algn="ctr">
              <a:spcAft>
                <a:spcPct val="20000"/>
              </a:spcAft>
            </a:pPr>
            <a:r>
              <a:rPr kumimoji="1" lang="en-US" altLang="zh-CN" sz="281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ParaStor</a:t>
            </a:r>
            <a:endParaRPr kumimoji="1" lang="zh-CN" altLang="en-US" sz="2812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61166" y="3324832"/>
            <a:ext cx="1152404" cy="166423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>
              <a:defRPr/>
            </a:pPr>
            <a:r>
              <a:rPr kumimoji="1" lang="zh-CN" altLang="en-US" sz="19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应用节点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87970" y="3790047"/>
            <a:ext cx="668268" cy="3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ctr">
            <a:spAutoFit/>
          </a:bodyPr>
          <a:lstStyle/>
          <a:p>
            <a:r>
              <a:rPr kumimoji="1" lang="en-US" altLang="zh-CN" sz="8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● ●</a:t>
            </a:r>
          </a:p>
          <a:p>
            <a:endParaRPr kumimoji="1" lang="en-US" altLang="zh-CN" sz="81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5449397" y="3324832"/>
            <a:ext cx="1152404" cy="166423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>
              <a:defRPr/>
            </a:pPr>
            <a:r>
              <a:rPr kumimoji="1" lang="zh-CN" altLang="en-US" sz="19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应用节点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7679782" y="3324832"/>
            <a:ext cx="1152404" cy="166423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>
              <a:defRPr/>
            </a:pPr>
            <a:r>
              <a:rPr kumimoji="1" lang="zh-CN" altLang="en-US" sz="19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应用节点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3359578" y="3324832"/>
            <a:ext cx="1152404" cy="166423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>
              <a:defRPr/>
            </a:pPr>
            <a:r>
              <a:rPr kumimoji="1" lang="en-US" altLang="zh-CN" sz="19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 node</a:t>
            </a: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5447810" y="3324832"/>
            <a:ext cx="1152404" cy="166423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/>
            <a:r>
              <a:rPr kumimoji="1" lang="en-US" altLang="zh-CN" sz="19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 node</a:t>
            </a:r>
            <a:endParaRPr kumimoji="1" lang="zh-CN" altLang="en-US" sz="199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7678195" y="3324832"/>
            <a:ext cx="1152404" cy="166423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16" tIns="0" rIns="91416" bIns="45709">
            <a:flatTx/>
          </a:bodyPr>
          <a:lstStyle/>
          <a:p>
            <a:pPr algn="ctr"/>
            <a:r>
              <a:rPr kumimoji="1" lang="en-US" altLang="zh-CN" sz="19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 node</a:t>
            </a:r>
            <a:endParaRPr kumimoji="1" lang="zh-CN" altLang="en-US" sz="199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432594" y="4151920"/>
            <a:ext cx="865097" cy="476996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sz="19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oApp</a:t>
            </a:r>
            <a:endParaRPr kumimoji="1" lang="zh-CN" altLang="en-US" sz="199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32594" y="3864583"/>
            <a:ext cx="865097" cy="38033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/>
            <a:r>
              <a:rPr kumimoji="1" lang="en-US" altLang="zh-CN" sz="19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VFS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5520828" y="4151920"/>
            <a:ext cx="865097" cy="476996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sz="19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oApp</a:t>
            </a:r>
            <a:endParaRPr kumimoji="1" lang="zh-CN" altLang="en-US" sz="199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520828" y="3864583"/>
            <a:ext cx="865097" cy="38033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/>
            <a:r>
              <a:rPr kumimoji="1" lang="en-US" altLang="zh-CN" sz="19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VFS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7751213" y="4151920"/>
            <a:ext cx="865097" cy="476996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sz="19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oApp</a:t>
            </a:r>
            <a:endParaRPr kumimoji="1" lang="zh-CN" altLang="en-US" sz="199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751213" y="3864583"/>
            <a:ext cx="865097" cy="38033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sz="19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VFS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639382" y="4253862"/>
            <a:ext cx="6912885" cy="22716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1416" tIns="45709" rIns="91416" bIns="45709" anchor="b"/>
          <a:lstStyle/>
          <a:p>
            <a:pPr algn="ctr">
              <a:defRPr/>
            </a:pPr>
            <a:endParaRPr lang="zh-CN" altLang="en-US" sz="19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2639498" y="3069246"/>
            <a:ext cx="6912886" cy="345624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1416" tIns="45709" rIns="91416" bIns="45709" anchor="b"/>
          <a:lstStyle/>
          <a:p>
            <a:pPr algn="ctr">
              <a:defRPr/>
            </a:pPr>
            <a:endParaRPr lang="zh-CN" altLang="en-US" sz="19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359448" y="1464826"/>
            <a:ext cx="1368282" cy="95609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Internet </a:t>
            </a:r>
          </a:p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application </a:t>
            </a:r>
          </a:p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server</a:t>
            </a:r>
            <a:endParaRPr kumimoji="1"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447810" y="1464826"/>
            <a:ext cx="1368282" cy="95609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FTP storage</a:t>
            </a:r>
          </a:p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servers</a:t>
            </a:r>
            <a:endParaRPr kumimoji="1"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752067" y="1464826"/>
            <a:ext cx="1366695" cy="95609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91416" tIns="45709" rIns="91416" bIns="45709" anchor="ctr">
            <a:flatTx/>
          </a:bodyPr>
          <a:lstStyle/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Management </a:t>
            </a:r>
          </a:p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</a:p>
          <a:p>
            <a:pPr algn="ct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monitoring</a:t>
            </a:r>
            <a:endParaRPr kumimoji="1"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680059" y="2620182"/>
            <a:ext cx="1369869" cy="376818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ctr">
              <a:defRPr/>
            </a:pPr>
            <a:r>
              <a:rPr kumimoji="1"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SNMP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719736" y="2566009"/>
            <a:ext cx="2713088" cy="38885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ctr">
              <a:defRPr/>
            </a:pPr>
            <a:r>
              <a:rPr kumimoji="1"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NFS,CIFS,REST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7103995" y="1915210"/>
            <a:ext cx="668267" cy="3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ctr">
            <a:spAutoFit/>
          </a:bodyPr>
          <a:lstStyle/>
          <a:p>
            <a:r>
              <a:rPr kumimoji="1" lang="en-US" altLang="zh-CN" sz="8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● ●</a:t>
            </a:r>
          </a:p>
          <a:p>
            <a:endParaRPr kumimoji="1" lang="en-US" altLang="zh-CN" sz="81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04152" y="837683"/>
            <a:ext cx="8496944" cy="1392563"/>
          </a:xfrm>
          <a:prstGeom prst="roundRect">
            <a:avLst>
              <a:gd name="adj" fmla="val 101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849872" y="991456"/>
            <a:ext cx="8496944" cy="1198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ParaStor web management interface</a:t>
            </a:r>
          </a:p>
          <a:p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Include </a:t>
            </a:r>
            <a:r>
              <a:rPr lang="en-US" altLang="zh-CN" sz="1600" b="1" u="sng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Monitoring systems 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600" b="1" u="sng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System management 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600" b="1" u="sng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Advanced management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Easy to management and monitoring storage system software and hardware resources.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2" y="2319888"/>
            <a:ext cx="8496944" cy="447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0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TCO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976322804"/>
              </p:ext>
            </p:extLst>
          </p:nvPr>
        </p:nvGraphicFramePr>
        <p:xfrm>
          <a:off x="476715" y="1341093"/>
          <a:ext cx="10940522" cy="422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1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77030" y="1273750"/>
            <a:ext cx="2351183" cy="19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783" tIns="41392" rIns="82783" bIns="41392" numCol="1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Blip>
                <a:blip r:embed="rId3"/>
              </a:buBlip>
              <a:defRPr/>
            </a:pPr>
            <a:r>
              <a:rPr lang="zh-CN" altLang="en-US" sz="2177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177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HPC</a:t>
            </a:r>
            <a:endParaRPr lang="en-US" altLang="zh-CN" sz="2177" b="1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Climate</a:t>
            </a:r>
            <a:endParaRPr lang="en-US" altLang="zh-CN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Oil Field</a:t>
            </a:r>
            <a:endParaRPr lang="en-US" altLang="zh-CN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Gene Research</a:t>
            </a:r>
            <a:endParaRPr lang="en-US" altLang="zh-CN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Material</a:t>
            </a:r>
            <a:endParaRPr lang="en-US" altLang="zh-CN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7030" y="4153305"/>
            <a:ext cx="2422692" cy="198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783" tIns="41392" rIns="82783" bIns="41392" numCol="1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Blip>
                <a:blip r:embed="rId3"/>
              </a:buBlip>
              <a:defRPr/>
            </a:pPr>
            <a:r>
              <a:rPr lang="zh-CN" altLang="en-US" sz="254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177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Internet</a:t>
            </a:r>
            <a:endParaRPr lang="en-US" altLang="zh-CN" sz="2177" b="1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Online Video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Online Music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Social Network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Online Store</a:t>
            </a:r>
            <a:endParaRPr lang="zh-CN" altLang="en-US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7536" y="1279560"/>
            <a:ext cx="2453743" cy="19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783" tIns="41392" rIns="82783" bIns="41392" numCol="1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Blip>
                <a:blip r:embed="rId3"/>
              </a:buBlip>
              <a:defRPr/>
            </a:pPr>
            <a:r>
              <a:rPr lang="zh-CN" altLang="en-US" sz="2177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177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Radio/TV</a:t>
            </a:r>
            <a:endParaRPr lang="en-US" altLang="zh-CN" sz="2177" b="1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IPTV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Video Editing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Render Farm</a:t>
            </a:r>
            <a:endParaRPr lang="en-US" altLang="zh-CN" sz="1633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</a:rPr>
              <a:t>Consumer Behaviors</a:t>
            </a:r>
            <a:endParaRPr lang="zh-CN" altLang="en-US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754" y="4126066"/>
            <a:ext cx="2938756" cy="198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783" tIns="41392" rIns="82783" bIns="41392" numCol="1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Blip>
                <a:blip r:embed="rId3"/>
              </a:buBlip>
              <a:defRPr/>
            </a:pPr>
            <a:r>
              <a:rPr lang="zh-CN" altLang="en-US" sz="254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177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Cloud Storage</a:t>
            </a:r>
            <a:endParaRPr lang="en-US" altLang="zh-CN" sz="2177" b="1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Online Storage Space</a:t>
            </a:r>
            <a:endParaRPr lang="zh-CN" altLang="en-US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Online Storage Rent</a:t>
            </a:r>
            <a:endParaRPr lang="zh-CN" altLang="en-US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Cloud Backup &amp; DR</a:t>
            </a:r>
            <a:endParaRPr lang="en-US" altLang="zh-CN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20000"/>
              <a:buFont typeface="Wingdings" pitchFamily="2" charset="2"/>
              <a:buChar char="þ"/>
              <a:defRPr/>
            </a:pPr>
            <a:r>
              <a:rPr lang="en-US" altLang="zh-CN" sz="1633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Huge files Sharing</a:t>
            </a:r>
            <a:endParaRPr lang="zh-CN" altLang="en-US" sz="1633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68964" name="Picture 7" descr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595" y="4343349"/>
            <a:ext cx="1894008" cy="16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6" name="Picture 6" descr="播出监控系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92" y="1534991"/>
            <a:ext cx="1935157" cy="1546399"/>
          </a:xfrm>
          <a:prstGeom prst="rect">
            <a:avLst/>
          </a:prstGeom>
          <a:noFill/>
        </p:spPr>
      </p:pic>
      <p:pic>
        <p:nvPicPr>
          <p:cNvPr id="12" name="图片 11" descr="433418_163036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1779" y="4278042"/>
            <a:ext cx="2089940" cy="1567455"/>
          </a:xfrm>
          <a:prstGeom prst="rect">
            <a:avLst/>
          </a:prstGeom>
        </p:spPr>
      </p:pic>
      <p:pic>
        <p:nvPicPr>
          <p:cNvPr id="16" name="图片 15" descr="高性能计算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7317" y="1600302"/>
            <a:ext cx="2024404" cy="1632766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Typical Application 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67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112225" y="1268762"/>
            <a:ext cx="3552395" cy="4452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Changchun </a:t>
            </a:r>
            <a:r>
              <a:rPr lang="en-US" altLang="zh-CN" dirty="0"/>
              <a:t>Traffic </a:t>
            </a:r>
            <a:r>
              <a:rPr lang="en-US" altLang="zh-CN" dirty="0" smtClean="0"/>
              <a:t>Police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139743" y="1504455"/>
            <a:ext cx="3486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alibri"/>
                <a:ea typeface="宋体"/>
              </a:rPr>
              <a:t>Scale</a:t>
            </a:r>
            <a:r>
              <a:rPr lang="zh-CN" altLang="en-US" sz="2400" dirty="0" smtClean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r>
              <a:rPr lang="en-US" altLang="zh-CN" sz="2400" dirty="0" smtClean="0">
                <a:solidFill>
                  <a:prstClr val="black"/>
                </a:solidFill>
                <a:latin typeface="Calibri"/>
                <a:ea typeface="宋体"/>
              </a:rPr>
              <a:t>6*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/>
                <a:ea typeface="宋体"/>
              </a:rPr>
              <a:t>oStor</a:t>
            </a:r>
            <a:endParaRPr lang="en-US" altLang="zh-CN" sz="2400" dirty="0" smtClean="0">
              <a:solidFill>
                <a:prstClr val="black"/>
              </a:solidFill>
              <a:latin typeface="Calibri"/>
              <a:ea typeface="宋体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Calibri"/>
              <a:ea typeface="宋体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</a:rPr>
              <a:t>Applicants</a:t>
            </a:r>
            <a:r>
              <a:rPr lang="zh-CN" altLang="en-US" sz="2400" dirty="0" smtClean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endParaRPr lang="en-US" altLang="zh-CN" sz="2400" dirty="0" smtClean="0">
              <a:solidFill>
                <a:prstClr val="black"/>
              </a:solidFill>
              <a:latin typeface="Calibri"/>
              <a:ea typeface="宋体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ea typeface="宋体"/>
              </a:rPr>
              <a:t>Traffic video data </a:t>
            </a:r>
            <a:r>
              <a:rPr lang="en-US" altLang="zh-CN" sz="2400" dirty="0" smtClean="0">
                <a:solidFill>
                  <a:prstClr val="black"/>
                </a:solidFill>
                <a:ea typeface="宋体"/>
              </a:rPr>
              <a:t>storage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prstClr val="black"/>
                </a:solidFill>
                <a:ea typeface="宋体"/>
              </a:rPr>
              <a:t>Law </a:t>
            </a:r>
            <a:r>
              <a:rPr lang="en-US" altLang="zh-CN" sz="2400" dirty="0">
                <a:solidFill>
                  <a:prstClr val="black"/>
                </a:solidFill>
                <a:ea typeface="宋体"/>
              </a:rPr>
              <a:t>enforcement recorder </a:t>
            </a:r>
            <a:r>
              <a:rPr lang="en-US" altLang="zh-CN" sz="2400" dirty="0" smtClean="0">
                <a:solidFill>
                  <a:prstClr val="black"/>
                </a:solidFill>
                <a:ea typeface="宋体"/>
              </a:rPr>
              <a:t>data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prstClr val="black"/>
                </a:solidFill>
                <a:ea typeface="宋体"/>
              </a:rPr>
              <a:t>Virtualization </a:t>
            </a:r>
            <a:r>
              <a:rPr lang="en-US" altLang="zh-CN" sz="2400" dirty="0">
                <a:solidFill>
                  <a:prstClr val="black"/>
                </a:solidFill>
                <a:ea typeface="宋体"/>
              </a:rPr>
              <a:t>storage platform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23659" y="5873337"/>
            <a:ext cx="37446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4F81BD"/>
                </a:solidFill>
                <a:ea typeface="宋体"/>
              </a:rPr>
              <a:t>ParaStor</a:t>
            </a:r>
            <a:endParaRPr lang="zh-CN" altLang="en-US" dirty="0">
              <a:solidFill>
                <a:srgbClr val="4F81BD"/>
              </a:solidFill>
              <a:ea typeface="宋体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94" y="3499886"/>
            <a:ext cx="34671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>
            <a:spLocks noChangeArrowheads="1"/>
          </p:cNvSpPr>
          <p:nvPr/>
        </p:nvSpPr>
        <p:spPr bwMode="auto">
          <a:xfrm>
            <a:off x="4073427" y="3503061"/>
            <a:ext cx="3456517" cy="215900"/>
          </a:xfrm>
          <a:prstGeom prst="rect">
            <a:avLst/>
          </a:prstGeom>
          <a:solidFill>
            <a:srgbClr val="262626">
              <a:alpha val="71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r>
              <a:rPr lang="zh-CN" altLang="en-US" sz="1400" b="1">
                <a:solidFill>
                  <a:srgbClr val="D8D8D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  抛撒物检测</a:t>
            </a:r>
            <a:endParaRPr lang="en-US" altLang="zh-CN" sz="1400" b="1">
              <a:solidFill>
                <a:srgbClr val="D8D8D8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1" y="3499886"/>
            <a:ext cx="34671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9"/>
          <p:cNvSpPr>
            <a:spLocks noChangeArrowheads="1"/>
          </p:cNvSpPr>
          <p:nvPr/>
        </p:nvSpPr>
        <p:spPr bwMode="auto">
          <a:xfrm>
            <a:off x="549276" y="3503061"/>
            <a:ext cx="3460749" cy="215900"/>
          </a:xfrm>
          <a:prstGeom prst="rect">
            <a:avLst/>
          </a:prstGeom>
          <a:solidFill>
            <a:srgbClr val="262626">
              <a:alpha val="71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r>
              <a:rPr lang="zh-CN" altLang="en-US" sz="1400" b="1">
                <a:solidFill>
                  <a:srgbClr val="D8D8D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  高速行人</a:t>
            </a:r>
            <a:endParaRPr lang="en-US" altLang="zh-CN" sz="1400" b="1">
              <a:solidFill>
                <a:srgbClr val="D8D8D8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94" y="1234523"/>
            <a:ext cx="349461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6"/>
          <p:cNvSpPr>
            <a:spLocks noChangeArrowheads="1"/>
          </p:cNvSpPr>
          <p:nvPr/>
        </p:nvSpPr>
        <p:spPr bwMode="auto">
          <a:xfrm>
            <a:off x="4079776" y="1234523"/>
            <a:ext cx="3460749" cy="215900"/>
          </a:xfrm>
          <a:prstGeom prst="rect">
            <a:avLst/>
          </a:prstGeom>
          <a:solidFill>
            <a:srgbClr val="262626">
              <a:alpha val="71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r>
              <a:rPr lang="zh-CN" altLang="en-US" sz="1400" b="1">
                <a:solidFill>
                  <a:srgbClr val="D8D8D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  逆行</a:t>
            </a:r>
            <a:endParaRPr lang="en-US" altLang="zh-CN" sz="1400" b="1">
              <a:solidFill>
                <a:srgbClr val="D8D8D8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9" y="1234523"/>
            <a:ext cx="348826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1"/>
          <p:cNvSpPr>
            <a:spLocks noChangeArrowheads="1"/>
          </p:cNvSpPr>
          <p:nvPr/>
        </p:nvSpPr>
        <p:spPr bwMode="auto">
          <a:xfrm>
            <a:off x="528011" y="1234523"/>
            <a:ext cx="3460749" cy="215900"/>
          </a:xfrm>
          <a:prstGeom prst="rect">
            <a:avLst/>
          </a:prstGeom>
          <a:solidFill>
            <a:srgbClr val="262626">
              <a:alpha val="71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r>
              <a:rPr lang="zh-CN" altLang="en-US" sz="1400" b="1">
                <a:solidFill>
                  <a:srgbClr val="D8D8D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  流量统计</a:t>
            </a:r>
            <a:endParaRPr lang="en-US" altLang="zh-CN" sz="1400" b="1">
              <a:solidFill>
                <a:srgbClr val="D8D8D8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4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1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3139" y="2682433"/>
            <a:ext cx="3181502" cy="2089940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0351" y="1768084"/>
            <a:ext cx="5645890" cy="3489615"/>
            <a:chOff x="2855" y="1008"/>
            <a:chExt cx="3088" cy="2066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2855" y="1835"/>
              <a:ext cx="896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3499" eaLnBrk="0" fontAlgn="base" hangingPunct="0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200"/>
                </a:buClr>
                <a:buSzPct val="50000"/>
              </a:pPr>
              <a:r>
                <a:rPr lang="en-US" altLang="zh-CN" sz="1633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Unstructured</a:t>
              </a:r>
              <a:r>
                <a:rPr lang="zh-CN" altLang="en-US" sz="1633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altLang="zh-CN" sz="1633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4931" y="1124"/>
              <a:ext cx="101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3499" eaLnBrk="0" fontAlgn="base" hangingPunct="0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200"/>
                </a:buClr>
                <a:buSzPct val="50000"/>
              </a:pPr>
              <a:r>
                <a:rPr lang="en-US" altLang="zh-CN" sz="1633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Structured Data</a:t>
              </a:r>
              <a:endParaRPr lang="zh-CN" altLang="en-US" sz="1633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3055" y="2091"/>
              <a:ext cx="69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8" y="0"/>
                </a:cxn>
                <a:cxn ang="0">
                  <a:pos x="738" y="150"/>
                </a:cxn>
              </a:cxnLst>
              <a:rect l="0" t="0" r="r" b="b"/>
              <a:pathLst>
                <a:path w="738" h="150">
                  <a:moveTo>
                    <a:pt x="0" y="0"/>
                  </a:moveTo>
                  <a:lnTo>
                    <a:pt x="498" y="0"/>
                  </a:lnTo>
                  <a:lnTo>
                    <a:pt x="738" y="15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499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70">
                <a:solidFill>
                  <a:srgbClr val="1010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4765" y="1395"/>
              <a:ext cx="765" cy="226"/>
            </a:xfrm>
            <a:custGeom>
              <a:avLst/>
              <a:gdLst/>
              <a:ahLst/>
              <a:cxnLst>
                <a:cxn ang="0">
                  <a:pos x="815" y="1"/>
                </a:cxn>
                <a:cxn ang="0">
                  <a:pos x="300" y="0"/>
                </a:cxn>
                <a:cxn ang="0">
                  <a:pos x="0" y="240"/>
                </a:cxn>
              </a:cxnLst>
              <a:rect l="0" t="0" r="r" b="b"/>
              <a:pathLst>
                <a:path w="815" h="240">
                  <a:moveTo>
                    <a:pt x="815" y="1"/>
                  </a:moveTo>
                  <a:lnTo>
                    <a:pt x="300" y="0"/>
                  </a:lnTo>
                  <a:lnTo>
                    <a:pt x="0" y="24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499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70">
                <a:solidFill>
                  <a:srgbClr val="1010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>
              <a:off x="3449" y="1394"/>
              <a:ext cx="84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电子邮件和附件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5377" y="1898"/>
              <a:ext cx="2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PDF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gray">
            <a:xfrm>
              <a:off x="3731" y="1176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支票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5311" y="2349"/>
              <a:ext cx="36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演示稿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4846" y="2864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文档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gray">
            <a:xfrm>
              <a:off x="3480" y="2709"/>
              <a:ext cx="36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富媒体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gray">
            <a:xfrm>
              <a:off x="3274" y="2477"/>
              <a:ext cx="42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Web </a:t>
              </a: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gray">
            <a:xfrm>
              <a:off x="3667" y="2941"/>
              <a:ext cx="60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音频和视频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gray">
            <a:xfrm>
              <a:off x="5155" y="2619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记录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gray">
            <a:xfrm>
              <a:off x="4453" y="2903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发票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gray">
            <a:xfrm>
              <a:off x="4435" y="1008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手册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gray">
            <a:xfrm>
              <a:off x="4418" y="1291"/>
              <a:ext cx="48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即时消息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gray">
            <a:xfrm>
              <a:off x="3274" y="1605"/>
              <a:ext cx="48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电子报表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gray">
            <a:xfrm>
              <a:off x="4103" y="1124"/>
              <a:ext cx="2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图像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gray">
            <a:xfrm>
              <a:off x="5359" y="2123"/>
              <a:ext cx="259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3499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23" i="1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XML</a:t>
              </a:r>
            </a:p>
          </p:txBody>
        </p:sp>
      </p:grpSp>
      <p:sp>
        <p:nvSpPr>
          <p:cNvPr id="45" name="Rectangle 3"/>
          <p:cNvSpPr>
            <a:spLocks noChangeArrowheads="1"/>
          </p:cNvSpPr>
          <p:nvPr/>
        </p:nvSpPr>
        <p:spPr bwMode="gray">
          <a:xfrm>
            <a:off x="720769" y="1833960"/>
            <a:ext cx="4480870" cy="3134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Most of the way in the file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exists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growth of data is often TB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level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File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level storage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technology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Demand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for data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sharing</a:t>
            </a:r>
          </a:p>
          <a:p>
            <a:pPr marL="225175" indent="-225175" defTabSz="913499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throughput of the storage system is higher.</a:t>
            </a:r>
            <a:endParaRPr lang="zh-CN" altLang="en-US" sz="1633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gray">
          <a:xfrm>
            <a:off x="5867688" y="3858025"/>
            <a:ext cx="442429" cy="22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34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23" i="1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合同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gray">
          <a:xfrm>
            <a:off x="9212452" y="2682432"/>
            <a:ext cx="981038" cy="22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34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23" i="1" dirty="0" err="1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DataBase</a:t>
            </a:r>
            <a:endParaRPr lang="en-US" altLang="zh-CN" sz="1723" i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164365" cy="583474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hallenge of </a:t>
            </a:r>
            <a:r>
              <a:rPr lang="en-US" altLang="zh-CN" dirty="0"/>
              <a:t>unstructured data </a:t>
            </a:r>
            <a:r>
              <a:rPr lang="en-US" altLang="zh-CN" dirty="0" smtClean="0"/>
              <a:t>growth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97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570124" y="3820864"/>
          <a:ext cx="3875660" cy="287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80160" y="4221164"/>
            <a:ext cx="1655589" cy="34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4175"/>
            <a:endParaRPr lang="zh-CN" altLang="en-US" sz="1633">
              <a:solidFill>
                <a:prstClr val="black"/>
              </a:solidFill>
            </a:endParaRPr>
          </a:p>
        </p:txBody>
      </p:sp>
      <p:graphicFrame>
        <p:nvGraphicFramePr>
          <p:cNvPr id="7" name="Chart 2"/>
          <p:cNvGraphicFramePr/>
          <p:nvPr>
            <p:extLst>
              <p:ext uri="{D42A27DB-BD31-4B8C-83A1-F6EECF244321}">
                <p14:modId xmlns:p14="http://schemas.microsoft.com/office/powerpoint/2010/main" val="4175123514"/>
              </p:ext>
            </p:extLst>
          </p:nvPr>
        </p:nvGraphicFramePr>
        <p:xfrm>
          <a:off x="1557139" y="748041"/>
          <a:ext cx="9143040" cy="291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822787" y="3666740"/>
            <a:ext cx="5701792" cy="1567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175" indent="-225175" defTabSz="913499" fontAlgn="base"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The management of storage system is very complex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225175" indent="-225175" defTabSz="913499" fontAlgn="base"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Limited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capacity of a single storage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system</a:t>
            </a:r>
          </a:p>
          <a:p>
            <a:pPr marL="225175" indent="-225175" defTabSz="913499" fontAlgn="base"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Storage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system, the space utilization rate is </a:t>
            </a: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low</a:t>
            </a:r>
          </a:p>
          <a:p>
            <a:pPr marL="225175" indent="-225175" defTabSz="913499" fontAlgn="base">
              <a:spcBef>
                <a:spcPct val="50000"/>
              </a:spcBef>
              <a:spcAft>
                <a:spcPct val="0"/>
              </a:spcAft>
              <a:buClr>
                <a:srgbClr val="F58025"/>
              </a:buClr>
              <a:buFont typeface="Wingdings" pitchFamily="2" charset="2"/>
              <a:buChar char=""/>
            </a:pPr>
            <a:r>
              <a:rPr lang="en-US" altLang="zh-CN" sz="1633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Costs </a:t>
            </a:r>
            <a:r>
              <a:rPr lang="en-US" altLang="zh-CN" sz="16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continue to rise, a linear growth trend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5801" y="5068321"/>
            <a:ext cx="5786702" cy="162621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82865" tIns="41432" rIns="82865" bIns="41432"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þ"/>
              <a:defRPr/>
            </a:pPr>
            <a:r>
              <a:rPr lang="en-US" altLang="zh-CN" sz="1542" dirty="0">
                <a:latin typeface="微软雅黑" pitchFamily="34" charset="-122"/>
                <a:ea typeface="微软雅黑" pitchFamily="34" charset="-122"/>
              </a:rPr>
              <a:t>IDC predicts that by 2015, the total capacity of the storage device market will reach 2.5EB, the compound annual growth rate of about 24.2</a:t>
            </a:r>
            <a:r>
              <a:rPr lang="en-US" altLang="zh-CN" sz="1542" dirty="0" smtClean="0"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þ"/>
              <a:defRPr/>
            </a:pPr>
            <a:r>
              <a:rPr lang="en-US" altLang="zh-CN" sz="1542" dirty="0" smtClean="0">
                <a:latin typeface="微软雅黑" pitchFamily="34" charset="-122"/>
                <a:ea typeface="微软雅黑" pitchFamily="34" charset="-122"/>
              </a:rPr>
              <a:t>IDC </a:t>
            </a:r>
            <a:r>
              <a:rPr lang="en-US" altLang="zh-CN" sz="1542" dirty="0">
                <a:latin typeface="微软雅黑" pitchFamily="34" charset="-122"/>
                <a:ea typeface="微软雅黑" pitchFamily="34" charset="-122"/>
              </a:rPr>
              <a:t>predicts that by 2015, the total sales of storage equipment will reach </a:t>
            </a:r>
            <a:r>
              <a:rPr lang="en-US" altLang="zh-CN" sz="1542" dirty="0" smtClean="0">
                <a:latin typeface="微软雅黑" pitchFamily="34" charset="-122"/>
                <a:ea typeface="微软雅黑" pitchFamily="34" charset="-122"/>
              </a:rPr>
              <a:t>2.2B$, </a:t>
            </a:r>
            <a:r>
              <a:rPr lang="en-US" altLang="zh-CN" sz="1542" dirty="0">
                <a:latin typeface="微软雅黑" pitchFamily="34" charset="-122"/>
                <a:ea typeface="微软雅黑" pitchFamily="34" charset="-122"/>
              </a:rPr>
              <a:t>the compound annual growth rate of about 11%</a:t>
            </a:r>
            <a:endParaRPr lang="en-US" altLang="zh-CN" sz="1542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483713" cy="583474"/>
          </a:xfrm>
        </p:spPr>
        <p:txBody>
          <a:bodyPr/>
          <a:lstStyle/>
          <a:p>
            <a:r>
              <a:rPr lang="en-US" altLang="zh-CN" dirty="0" smtClean="0"/>
              <a:t>Challenge </a:t>
            </a:r>
            <a:r>
              <a:rPr lang="en-US" altLang="zh-CN" dirty="0"/>
              <a:t>of increasing the total capacity of storage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98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6119488" y="2626284"/>
            <a:ext cx="760240" cy="622015"/>
          </a:xfrm>
          <a:prstGeom prst="rightArrow">
            <a:avLst>
              <a:gd name="adj1" fmla="val 50000"/>
              <a:gd name="adj2" fmla="val 30556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1633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321550" y="5672862"/>
            <a:ext cx="5686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challenged by performance and reliability.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879313" y="4526885"/>
            <a:ext cx="3619150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14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Disk </a:t>
            </a:r>
            <a:r>
              <a:rPr lang="en-US" altLang="zh-CN" sz="1814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capacity of small, fast data recovery, using Raid5/6 data security is good</a:t>
            </a:r>
          </a:p>
        </p:txBody>
      </p:sp>
      <p:pic>
        <p:nvPicPr>
          <p:cNvPr id="35" name="Picture 7" descr="rai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32" y="1095057"/>
            <a:ext cx="3964713" cy="320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512815" y="4247734"/>
            <a:ext cx="3970831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r>
              <a:rPr lang="en-US" altLang="zh-CN" sz="1814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Single disc capacity rapid </a:t>
            </a:r>
            <a:r>
              <a:rPr lang="en-US" altLang="zh-CN" sz="1814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increase</a:t>
            </a:r>
          </a:p>
          <a:p>
            <a:r>
              <a:rPr lang="en-US" altLang="zh-CN" sz="1814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Disk </a:t>
            </a:r>
            <a:r>
              <a:rPr lang="en-US" altLang="zh-CN" sz="1814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performance is quite limited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132866" y="5176143"/>
            <a:ext cx="4549748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r>
              <a:rPr lang="en-US" altLang="zh-CN" sz="1814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Disk capacity becomes large, Raid reconstruction time is </a:t>
            </a:r>
            <a:r>
              <a:rPr lang="en-US" altLang="zh-CN" sz="1814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long</a:t>
            </a:r>
          </a:p>
          <a:p>
            <a:r>
              <a:rPr lang="en-US" altLang="zh-CN" sz="1814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Second </a:t>
            </a:r>
            <a:r>
              <a:rPr lang="en-US" altLang="zh-CN" sz="1814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disk failure probability increase</a:t>
            </a:r>
            <a:endParaRPr lang="zh-CN" altLang="en-US" sz="1814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403670" y="1300411"/>
          <a:ext cx="3047682" cy="258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841"/>
                <a:gridCol w="1523841"/>
              </a:tblGrid>
              <a:tr h="861921"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2003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160GB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</a:tr>
              <a:tr h="861921"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2007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1TB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</a:tr>
              <a:tr h="861921"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2011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  <a:tc>
                  <a:txBody>
                    <a:bodyPr/>
                    <a:lstStyle/>
                    <a:p>
                      <a:r>
                        <a:rPr lang="en-US" altLang="zh-CN" sz="2900" dirty="0" smtClean="0"/>
                        <a:t>3TB</a:t>
                      </a:r>
                      <a:endParaRPr lang="zh-CN" altLang="en-US" sz="2900" dirty="0"/>
                    </a:p>
                  </a:txBody>
                  <a:tcPr marL="82935" marR="82935" marT="41468" marB="41468"/>
                </a:tc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Volume/Performance increase rapidly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53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utoUpdateAnimBg="0"/>
      <p:bldP spid="37" grpId="0" autoUpdateAnimBg="0"/>
      <p:bldP spid="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Primary Design Principle </a:t>
            </a:r>
            <a:endParaRPr lang="zh-CN" altLang="en-US" dirty="0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982714" y="2651450"/>
            <a:ext cx="1538655" cy="1222375"/>
            <a:chOff x="499" y="1344"/>
            <a:chExt cx="727" cy="770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590" y="1344"/>
            <a:ext cx="636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Visio" r:id="rId4" imgW="1009367" imgH="722489" progId="Visio.Drawing.11">
                    <p:embed/>
                  </p:oleObj>
                </mc:Choice>
                <mc:Fallback>
                  <p:oleObj name="Visio" r:id="rId4" imgW="1009367" imgH="72248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1344"/>
                          <a:ext cx="636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99" y="1707"/>
              <a:ext cx="6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Network </a:t>
              </a:r>
            </a:p>
            <a:p>
              <a:pPr>
                <a:spcBef>
                  <a:spcPct val="0"/>
                </a:spcBef>
              </a:pPr>
              <a:r>
                <a:rPr lang="en-US" altLang="zh-CN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Connection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90721" y="2394275"/>
            <a:ext cx="1185209" cy="1235077"/>
            <a:chOff x="1474" y="1162"/>
            <a:chExt cx="560" cy="778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1565" y="1162"/>
            <a:ext cx="469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Visio" r:id="rId6" imgW="744906" imgH="973915" progId="Visio.Drawing.11">
                    <p:embed/>
                  </p:oleObj>
                </mc:Choice>
                <mc:Fallback>
                  <p:oleObj name="Visio" r:id="rId6" imgW="744906" imgH="97391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1162"/>
                          <a:ext cx="469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474" y="1707"/>
              <a:ext cx="4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Servers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134059" y="4223090"/>
            <a:ext cx="1530189" cy="874714"/>
            <a:chOff x="998" y="2069"/>
            <a:chExt cx="723" cy="551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1134" y="2069"/>
            <a:ext cx="58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Visio" r:id="rId8" imgW="931585" imgH="571489" progId="Visio.Drawing.11">
                    <p:embed/>
                  </p:oleObj>
                </mc:Choice>
                <mc:Fallback>
                  <p:oleObj name="Visio" r:id="rId8" imgW="931585" imgH="57148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2069"/>
                          <a:ext cx="587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998" y="2387"/>
              <a:ext cx="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Hard Disks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31984" y="1879120"/>
            <a:ext cx="5238239" cy="3500463"/>
          </a:xfrm>
          <a:prstGeom prst="irregularSeal2">
            <a:avLst/>
          </a:prstGeom>
          <a:solidFill>
            <a:schemeClr val="accent3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45641" rIns="0" bIns="45641" anchor="ctr"/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Failure as the main component of the normal consideration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6127838" y="1378536"/>
            <a:ext cx="5405399" cy="16743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283" tIns="45641" rIns="91283" bIns="45641"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prstClr val="white"/>
                </a:solidFill>
                <a:latin typeface="微软雅黑" pitchFamily="34" charset="-122"/>
                <a:ea typeface="微软雅黑" panose="020B0503020204020204" pitchFamily="34" charset="-122"/>
              </a:rPr>
              <a:t>A large-scale storage system, which is constructed with high performance, high availability and low TCO, is constructed with relatively inexpensive industrial standard units.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6158541" y="4039276"/>
            <a:ext cx="5380576" cy="17471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91283" tIns="45641" rIns="91283" bIns="45641"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anose="020B0503020204020204" pitchFamily="34" charset="-122"/>
              </a:rPr>
              <a:t>Using clustering architecture, modular design principles, and building a global unified large-scale file sharing system</a:t>
            </a:r>
          </a:p>
        </p:txBody>
      </p:sp>
    </p:spTree>
    <p:extLst>
      <p:ext uri="{BB962C8B-B14F-4D97-AF65-F5344CB8AC3E}">
        <p14:creationId xmlns:p14="http://schemas.microsoft.com/office/powerpoint/2010/main" val="8313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Storage </a:t>
            </a:r>
            <a:r>
              <a:rPr lang="en-US" altLang="zh-CN" dirty="0"/>
              <a:t>Requirement</a:t>
            </a:r>
            <a:endParaRPr lang="zh-CN" altLang="en-US" dirty="0"/>
          </a:p>
        </p:txBody>
      </p:sp>
      <p:graphicFrame>
        <p:nvGraphicFramePr>
          <p:cNvPr id="3" name="内容占位符 3"/>
          <p:cNvGraphicFramePr>
            <a:graphicFrameLocks/>
          </p:cNvGraphicFramePr>
          <p:nvPr>
            <p:extLst/>
          </p:nvPr>
        </p:nvGraphicFramePr>
        <p:xfrm>
          <a:off x="2063552" y="1124744"/>
          <a:ext cx="8064896" cy="54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0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Configuration(5K Cams)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34839"/>
              </p:ext>
            </p:extLst>
          </p:nvPr>
        </p:nvGraphicFramePr>
        <p:xfrm>
          <a:off x="991748" y="1019755"/>
          <a:ext cx="8640960" cy="485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2304256"/>
                <a:gridCol w="5040561"/>
                <a:gridCol w="720080"/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No.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Name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Qty</a:t>
                      </a:r>
                      <a:endParaRPr lang="zh-CN" altLang="en-US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E5-2640v3 2.6G 20M 8C*2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MEM:32GB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2T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SAS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</a:tr>
              <a:tr h="11372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oPara(Metadata Node)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2*Intel Xeon E5-2600 v3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MEM:64GB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DISK:240GB SSD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4+300GB SAS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Controller: 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0/1/5/6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163212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oStor(Data Node)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2*Intel Xeon E5-2600 v3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MEM:32GB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DISK:300GB SAS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2+4TB SATA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22(provide 88 T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SAS Controller: 12.0Gb/s SAS ,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0/1/10 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21768" y="5805264"/>
            <a:ext cx="8694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Description:</a:t>
            </a:r>
            <a:br>
              <a:rPr lang="en-US" altLang="zh-CN" dirty="0"/>
            </a:br>
            <a:r>
              <a:rPr lang="en-US" altLang="zh-CN" dirty="0"/>
              <a:t>1. Storage naked  capacity = 88TB * 4 = 352 TB, effective capacity = 352TB * 0.8 = </a:t>
            </a:r>
            <a:r>
              <a:rPr lang="en-US" altLang="zh-CN" b="1" dirty="0"/>
              <a:t>235 TB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2. </a:t>
            </a:r>
            <a:r>
              <a:rPr lang="en-US" altLang="zh-CN" b="1" dirty="0"/>
              <a:t>allow any one disk/one data node failure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657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Configuration(10K Cams)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94777"/>
              </p:ext>
            </p:extLst>
          </p:nvPr>
        </p:nvGraphicFramePr>
        <p:xfrm>
          <a:off x="854589" y="947976"/>
          <a:ext cx="8640960" cy="485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2304256"/>
                <a:gridCol w="5040561"/>
                <a:gridCol w="720080"/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No.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Name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Qty</a:t>
                      </a:r>
                      <a:endParaRPr lang="zh-CN" altLang="en-US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E5-2640v3 2.6G 20M 8C*2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MEM:32GB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2T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SAS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/>
                </a:tc>
              </a:tr>
              <a:tr h="11372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oPara(Metadata Node)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2*Intel Xeon E5-2600 v3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MEM:64GB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DISK:240GB SSD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4+300GB SAS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Controller: 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0/1/5/6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</a:tr>
              <a:tr h="163212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oStor(Data Node)</a:t>
                      </a:r>
                      <a:endParaRPr lang="zh-CN" alt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CPU: 2*Intel Xeon E5-2600 v3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processor </a:t>
                      </a: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MEM:32GB Cache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interface:1GbE/10GbE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Supply: 1+1 redundant power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DISK:300GB SAS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2+4TB SATA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22(provide 88 T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SAS Controller: 12.0Gb/s SAS ,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RAID 0/1/10 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21768" y="5805264"/>
            <a:ext cx="8694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Description:</a:t>
            </a:r>
            <a:br>
              <a:rPr lang="en-US" altLang="zh-CN" dirty="0"/>
            </a:br>
            <a:r>
              <a:rPr lang="en-US" altLang="zh-CN" dirty="0"/>
              <a:t>1. Storage naked  capacity = 88TB * 8 = 704 TB, effective capacity = 704TB * 0.8 </a:t>
            </a:r>
            <a:r>
              <a:rPr lang="en-US" altLang="zh-CN"/>
              <a:t>= </a:t>
            </a:r>
            <a:r>
              <a:rPr lang="en-US" altLang="zh-CN" b="1"/>
              <a:t>563 </a:t>
            </a:r>
            <a:r>
              <a:rPr lang="en-US" altLang="zh-CN" b="1" dirty="0"/>
              <a:t>TB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2. </a:t>
            </a:r>
            <a:r>
              <a:rPr lang="en-US" altLang="zh-CN" b="1" dirty="0"/>
              <a:t>allow any one disk/one data node failure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30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1636</Words>
  <Application>Microsoft Office PowerPoint</Application>
  <PresentationFormat>宽屏</PresentationFormat>
  <Paragraphs>546</Paragraphs>
  <Slides>29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华文细黑</vt:lpstr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zhaocs</cp:lastModifiedBy>
  <cp:revision>30</cp:revision>
  <dcterms:created xsi:type="dcterms:W3CDTF">2015-05-23T09:15:06Z</dcterms:created>
  <dcterms:modified xsi:type="dcterms:W3CDTF">2015-12-02T05:43:58Z</dcterms:modified>
</cp:coreProperties>
</file>